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sldIdLst>
    <p:sldId id="256" r:id="rId2"/>
    <p:sldId id="257" r:id="rId3"/>
    <p:sldId id="258" r:id="rId4"/>
    <p:sldId id="260" r:id="rId5"/>
    <p:sldId id="262" r:id="rId6"/>
    <p:sldId id="273" r:id="rId7"/>
    <p:sldId id="263" r:id="rId8"/>
    <p:sldId id="278" r:id="rId9"/>
    <p:sldId id="264" r:id="rId10"/>
    <p:sldId id="265" r:id="rId11"/>
    <p:sldId id="266" r:id="rId12"/>
    <p:sldId id="267" r:id="rId13"/>
    <p:sldId id="268" r:id="rId14"/>
    <p:sldId id="269" r:id="rId15"/>
    <p:sldId id="270" r:id="rId16"/>
    <p:sldId id="274" r:id="rId17"/>
    <p:sldId id="275" r:id="rId18"/>
    <p:sldId id="276" r:id="rId19"/>
    <p:sldId id="277" r:id="rId20"/>
    <p:sldId id="271" r:id="rId21"/>
    <p:sldId id="272" r:id="rId2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588" autoAdjust="0"/>
    <p:restoredTop sz="94624" autoAdjust="0"/>
  </p:normalViewPr>
  <p:slideViewPr>
    <p:cSldViewPr>
      <p:cViewPr varScale="1">
        <p:scale>
          <a:sx n="68" d="100"/>
          <a:sy n="68" d="100"/>
        </p:scale>
        <p:origin x="-1428"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3" name="Прямоугольник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Прямоугольник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Прямоугольник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Прямоугольник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Прямоугольник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Скругленный прямоугольник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Скругленный прямоугольник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Прямоугольник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6705600" y="4206240"/>
            <a:ext cx="960120" cy="457200"/>
          </a:xfrm>
        </p:spPr>
        <p:txBody>
          <a:bodyPr/>
          <a:lstStyle/>
          <a:p>
            <a:fld id="{D990D214-C172-46A9-BC21-F5140B5576F9}" type="datetimeFigureOut">
              <a:rPr lang="ru-RU" smtClean="0"/>
              <a:pPr/>
              <a:t>28.03.2020</a:t>
            </a:fld>
            <a:endParaRPr lang="ru-RU"/>
          </a:p>
        </p:txBody>
      </p:sp>
      <p:sp>
        <p:nvSpPr>
          <p:cNvPr id="17" name="Нижний колонтитул 16"/>
          <p:cNvSpPr>
            <a:spLocks noGrp="1"/>
          </p:cNvSpPr>
          <p:nvPr>
            <p:ph type="ftr" sz="quarter" idx="11"/>
          </p:nvPr>
        </p:nvSpPr>
        <p:spPr>
          <a:xfrm>
            <a:off x="5410200" y="4205288"/>
            <a:ext cx="1295400" cy="457200"/>
          </a:xfrm>
        </p:spPr>
        <p:txBody>
          <a:bodyPr/>
          <a:lstStyle/>
          <a:p>
            <a:endParaRPr lang="ru-RU"/>
          </a:p>
        </p:txBody>
      </p:sp>
      <p:sp>
        <p:nvSpPr>
          <p:cNvPr id="29" name="Номер слайда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8E9BA679-3A72-4EA3-A9A8-AF1A5B88D193}"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D990D214-C172-46A9-BC21-F5140B5576F9}" type="datetimeFigureOut">
              <a:rPr lang="ru-RU" smtClean="0"/>
              <a:pPr/>
              <a:t>28.03.2020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E9BA679-3A72-4EA3-A9A8-AF1A5B88D193}"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1143000"/>
            <a:ext cx="1905000" cy="5486400"/>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1143000"/>
            <a:ext cx="6248400" cy="5486400"/>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D990D214-C172-46A9-BC21-F5140B5576F9}" type="datetimeFigureOut">
              <a:rPr lang="ru-RU" smtClean="0"/>
              <a:pPr/>
              <a:t>28.03.2020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E9BA679-3A72-4EA3-A9A8-AF1A5B88D193}"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D990D214-C172-46A9-BC21-F5140B5576F9}" type="datetimeFigureOut">
              <a:rPr lang="ru-RU" smtClean="0"/>
              <a:pPr/>
              <a:t>28.03.2020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E9BA679-3A72-4EA3-A9A8-AF1A5B88D193}"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D990D214-C172-46A9-BC21-F5140B5576F9}" type="datetimeFigureOut">
              <a:rPr lang="ru-RU" smtClean="0"/>
              <a:pPr/>
              <a:t>28.03.2020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E9BA679-3A72-4EA3-A9A8-AF1A5B88D193}"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D990D214-C172-46A9-BC21-F5140B5576F9}" type="datetimeFigureOut">
              <a:rPr lang="ru-RU" smtClean="0"/>
              <a:pPr/>
              <a:t>28.03.2020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E9BA679-3A72-4EA3-A9A8-AF1A5B88D193}"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1143000"/>
            <a:ext cx="8382000" cy="1069848"/>
          </a:xfrm>
        </p:spPr>
        <p:txBody>
          <a:bodyPr anchor="ctr"/>
          <a:lstStyle>
            <a:lvl1pPr>
              <a:defRPr sz="4000" b="0" i="0"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6" name="Дата 25"/>
          <p:cNvSpPr>
            <a:spLocks noGrp="1"/>
          </p:cNvSpPr>
          <p:nvPr>
            <p:ph type="dt" sz="half" idx="10"/>
          </p:nvPr>
        </p:nvSpPr>
        <p:spPr/>
        <p:txBody>
          <a:bodyPr rtlCol="0"/>
          <a:lstStyle/>
          <a:p>
            <a:fld id="{D990D214-C172-46A9-BC21-F5140B5576F9}" type="datetimeFigureOut">
              <a:rPr lang="ru-RU" smtClean="0"/>
              <a:pPr/>
              <a:t>28.03.2020</a:t>
            </a:fld>
            <a:endParaRPr lang="ru-RU"/>
          </a:p>
        </p:txBody>
      </p:sp>
      <p:sp>
        <p:nvSpPr>
          <p:cNvPr id="27" name="Номер слайда 26"/>
          <p:cNvSpPr>
            <a:spLocks noGrp="1"/>
          </p:cNvSpPr>
          <p:nvPr>
            <p:ph type="sldNum" sz="quarter" idx="11"/>
          </p:nvPr>
        </p:nvSpPr>
        <p:spPr/>
        <p:txBody>
          <a:bodyPr rtlCol="0"/>
          <a:lstStyle/>
          <a:p>
            <a:fld id="{8E9BA679-3A72-4EA3-A9A8-AF1A5B88D193}" type="slidenum">
              <a:rPr lang="ru-RU" smtClean="0"/>
              <a:pPr/>
              <a:t>‹#›</a:t>
            </a:fld>
            <a:endParaRPr lang="ru-RU"/>
          </a:p>
        </p:txBody>
      </p:sp>
      <p:sp>
        <p:nvSpPr>
          <p:cNvPr id="28" name="Нижний колонтитул 27"/>
          <p:cNvSpPr>
            <a:spLocks noGrp="1"/>
          </p:cNvSpPr>
          <p:nvPr>
            <p:ph type="ftr" sz="quarter" idx="12"/>
          </p:nvPr>
        </p:nvSpPr>
        <p:spPr/>
        <p:txBody>
          <a:bodyPr rtlCol="0"/>
          <a:lstStyle/>
          <a:p>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ru-RU" smtClean="0"/>
              <a:t>Образец заголовка</a:t>
            </a:r>
            <a:endParaRPr kumimoji="0" lang="en-US"/>
          </a:p>
        </p:txBody>
      </p:sp>
      <p:sp>
        <p:nvSpPr>
          <p:cNvPr id="3" name="Дата 2"/>
          <p:cNvSpPr>
            <a:spLocks noGrp="1"/>
          </p:cNvSpPr>
          <p:nvPr>
            <p:ph type="dt" sz="half" idx="10"/>
          </p:nvPr>
        </p:nvSpPr>
        <p:spPr>
          <a:xfrm>
            <a:off x="6583680" y="612648"/>
            <a:ext cx="957264" cy="457200"/>
          </a:xfrm>
        </p:spPr>
        <p:txBody>
          <a:bodyPr/>
          <a:lstStyle/>
          <a:p>
            <a:fld id="{D990D214-C172-46A9-BC21-F5140B5576F9}" type="datetimeFigureOut">
              <a:rPr lang="ru-RU" smtClean="0"/>
              <a:pPr/>
              <a:t>28.03.2020</a:t>
            </a:fld>
            <a:endParaRPr lang="ru-RU"/>
          </a:p>
        </p:txBody>
      </p:sp>
      <p:sp>
        <p:nvSpPr>
          <p:cNvPr id="4" name="Нижний колонтитул 3"/>
          <p:cNvSpPr>
            <a:spLocks noGrp="1"/>
          </p:cNvSpPr>
          <p:nvPr>
            <p:ph type="ftr" sz="quarter" idx="11"/>
          </p:nvPr>
        </p:nvSpPr>
        <p:spPr>
          <a:xfrm>
            <a:off x="5257800" y="612648"/>
            <a:ext cx="1325880" cy="457200"/>
          </a:xfrm>
        </p:spPr>
        <p:txBody>
          <a:bodyPr/>
          <a:lstStyle/>
          <a:p>
            <a:endParaRPr lang="ru-RU"/>
          </a:p>
        </p:txBody>
      </p:sp>
      <p:sp>
        <p:nvSpPr>
          <p:cNvPr id="5" name="Номер слайда 4"/>
          <p:cNvSpPr>
            <a:spLocks noGrp="1"/>
          </p:cNvSpPr>
          <p:nvPr>
            <p:ph type="sldNum" sz="quarter" idx="12"/>
          </p:nvPr>
        </p:nvSpPr>
        <p:spPr>
          <a:xfrm>
            <a:off x="8174736" y="2272"/>
            <a:ext cx="762000" cy="365760"/>
          </a:xfrm>
        </p:spPr>
        <p:txBody>
          <a:bodyPr/>
          <a:lstStyle/>
          <a:p>
            <a:fld id="{8E9BA679-3A72-4EA3-A9A8-AF1A5B88D193}"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990D214-C172-46A9-BC21-F5140B5576F9}" type="datetimeFigureOut">
              <a:rPr lang="ru-RU" smtClean="0"/>
              <a:pPr/>
              <a:t>28.03.2020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8E9BA679-3A72-4EA3-A9A8-AF1A5B88D193}"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53496" y="1101970"/>
            <a:ext cx="3383280" cy="877824"/>
          </a:xfrm>
        </p:spPr>
        <p:txBody>
          <a:bodyPr anchor="b"/>
          <a:lstStyle>
            <a:lvl1pPr algn="l">
              <a:buNone/>
              <a:defRPr sz="1800" b="1"/>
            </a:lvl1pPr>
          </a:lstStyle>
          <a:p>
            <a:r>
              <a:rPr kumimoji="0" lang="ru-RU" smtClean="0"/>
              <a:t>Образец заголовка</a:t>
            </a:r>
            <a:endParaRPr kumimoji="0" lang="en-US"/>
          </a:p>
        </p:txBody>
      </p:sp>
      <p:sp>
        <p:nvSpPr>
          <p:cNvPr id="3" name="Текст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D990D214-C172-46A9-BC21-F5140B5576F9}" type="datetimeFigureOut">
              <a:rPr lang="ru-RU" smtClean="0"/>
              <a:pPr/>
              <a:t>28.03.2020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E9BA679-3A72-4EA3-A9A8-AF1A5B88D193}"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D990D214-C172-46A9-BC21-F5140B5576F9}" type="datetimeFigureOut">
              <a:rPr lang="ru-RU" smtClean="0"/>
              <a:pPr/>
              <a:t>28.03.2020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E9BA679-3A72-4EA3-A9A8-AF1A5B88D193}"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Прямоугольник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Прямоугольник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Прямоугольник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Прямоугольник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Прямоугольник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Скругленный прямоугольник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Скругленный прямоугольник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Прямоугольник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Прямоугольник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Прямоугольник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Прямоугольник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Прямоугольник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Прямоугольник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Заголовок 21"/>
          <p:cNvSpPr>
            <a:spLocks noGrp="1"/>
          </p:cNvSpPr>
          <p:nvPr>
            <p:ph type="title"/>
          </p:nvPr>
        </p:nvSpPr>
        <p:spPr>
          <a:xfrm>
            <a:off x="457200" y="1143000"/>
            <a:ext cx="8229600" cy="1066800"/>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D990D214-C172-46A9-BC21-F5140B5576F9}" type="datetimeFigureOut">
              <a:rPr lang="ru-RU" smtClean="0"/>
              <a:pPr/>
              <a:t>28.03.2020</a:t>
            </a:fld>
            <a:endParaRPr lang="ru-RU"/>
          </a:p>
        </p:txBody>
      </p:sp>
      <p:sp>
        <p:nvSpPr>
          <p:cNvPr id="3" name="Нижний колонтитул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ru-RU"/>
          </a:p>
        </p:txBody>
      </p:sp>
      <p:sp>
        <p:nvSpPr>
          <p:cNvPr id="23" name="Номер слайда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8E9BA679-3A72-4EA3-A9A8-AF1A5B88D193}"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chools-wikipedia.org/wp/e/European_Parliament.htm" TargetMode="External"/><Relationship Id="rId1" Type="http://schemas.openxmlformats.org/officeDocument/2006/relationships/slideLayout" Target="../slideLayouts/slideLayout7.xml"/><Relationship Id="rId5" Type="http://schemas.openxmlformats.org/officeDocument/2006/relationships/hyperlink" Target="http://schools-wikipedia.org/wp/b/Brussels.htm" TargetMode="External"/><Relationship Id="rId4" Type="http://schemas.openxmlformats.org/officeDocument/2006/relationships/hyperlink" Target="http://schools-wikipedia.org/wp/l/Luxembourg_(city).htm"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chools-wikipedia.org/wp/b/Brussels.htm" TargetMode="External"/><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hyperlink" Target="https://en.wikipedia.org/wiki/General_Court_(European_Union)" TargetMode="External"/><Relationship Id="rId7" Type="http://schemas.openxmlformats.org/officeDocument/2006/relationships/hyperlink" Target="https://en.wikipedia.org/wiki/European_Union_Civil_Service_Tribunal" TargetMode="External"/><Relationship Id="rId2" Type="http://schemas.openxmlformats.org/officeDocument/2006/relationships/hyperlink" Target="https://en.wikipedia.org/wiki/European_Court_of_Justice" TargetMode="External"/><Relationship Id="rId1" Type="http://schemas.openxmlformats.org/officeDocument/2006/relationships/slideLayout" Target="../slideLayouts/slideLayout7.xml"/><Relationship Id="rId6" Type="http://schemas.openxmlformats.org/officeDocument/2006/relationships/hyperlink" Target="https://en.wikipedia.org/wiki/Trade_marks" TargetMode="External"/><Relationship Id="rId5" Type="http://schemas.openxmlformats.org/officeDocument/2006/relationships/hyperlink" Target="https://en.wikipedia.org/wiki/State_aid" TargetMode="External"/><Relationship Id="rId4" Type="http://schemas.openxmlformats.org/officeDocument/2006/relationships/hyperlink" Target="https://en.wikipedia.org/wiki/Competition_law"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en.wikipedia.org/wiki/European_Union_law" TargetMode="External"/><Relationship Id="rId2" Type="http://schemas.openxmlformats.org/officeDocument/2006/relationships/hyperlink" Target="https://en.wikipedia.org/wiki/Treaties_of_the_European_Union" TargetMode="Externa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3" Type="http://schemas.openxmlformats.org/officeDocument/2006/relationships/hyperlink" Target="https://en.wikipedia.org/wiki/European_Parliament" TargetMode="External"/><Relationship Id="rId2" Type="http://schemas.openxmlformats.org/officeDocument/2006/relationships/hyperlink" Target="https://en.wikipedia.org/wiki/Committee_on_Budgetary_Control" TargetMode="External"/><Relationship Id="rId1" Type="http://schemas.openxmlformats.org/officeDocument/2006/relationships/slideLayout" Target="../slideLayouts/slideLayout6.xml"/><Relationship Id="rId4" Type="http://schemas.openxmlformats.org/officeDocument/2006/relationships/hyperlink" Target="https://en.wikipedia.org/wiki/Council_of_the_European_Union"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en.wikipedia.org/wiki/European_Court_of_Auditors" TargetMode="External"/><Relationship Id="rId7"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hyperlink" Target="https://en.wikipedia.org/wiki/Regions_of_England" TargetMode="External"/><Relationship Id="rId5" Type="http://schemas.openxmlformats.org/officeDocument/2006/relationships/hyperlink" Target="https://en.wikipedia.org/wiki/European_Commission" TargetMode="External"/><Relationship Id="rId4" Type="http://schemas.openxmlformats.org/officeDocument/2006/relationships/hyperlink" Target="https://en.wikipedia.org/wiki/Budget_of_the_European_Union"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8" Type="http://schemas.openxmlformats.org/officeDocument/2006/relationships/hyperlink" Target="http://schools-wikipedia.org/wp/p/Portuguese_language.htm" TargetMode="External"/><Relationship Id="rId3" Type="http://schemas.openxmlformats.org/officeDocument/2006/relationships/hyperlink" Target="http://schools-wikipedia.org/wp/e/English_language.htm" TargetMode="External"/><Relationship Id="rId7" Type="http://schemas.openxmlformats.org/officeDocument/2006/relationships/hyperlink" Target="http://schools-wikipedia.org/wp/i/Italian_language.htm" TargetMode="External"/><Relationship Id="rId2" Type="http://schemas.openxmlformats.org/officeDocument/2006/relationships/hyperlink" Target="http://schools-wikipedia.org/wp/d/Dutch_language.htm" TargetMode="External"/><Relationship Id="rId1" Type="http://schemas.openxmlformats.org/officeDocument/2006/relationships/slideLayout" Target="../slideLayouts/slideLayout6.xml"/><Relationship Id="rId6" Type="http://schemas.openxmlformats.org/officeDocument/2006/relationships/hyperlink" Target="http://schools-wikipedia.org/wp/g/Greek_language.htm" TargetMode="External"/><Relationship Id="rId5" Type="http://schemas.openxmlformats.org/officeDocument/2006/relationships/hyperlink" Target="http://schools-wikipedia.org/wp/g/German_language.htm" TargetMode="External"/><Relationship Id="rId4" Type="http://schemas.openxmlformats.org/officeDocument/2006/relationships/hyperlink" Target="http://schools-wikipedia.org/wp/f/French_language.htm" TargetMode="External"/><Relationship Id="rId9" Type="http://schemas.openxmlformats.org/officeDocument/2006/relationships/hyperlink" Target="http://schools-wikipedia.org/wp/s/Spanish_language.htm"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hyperlink" Target="https://en.wikipedia.org/wiki/Presidency_of_the_Council_of_the_European_Union" TargetMode="External"/><Relationship Id="rId3" Type="http://schemas.openxmlformats.org/officeDocument/2006/relationships/hyperlink" Target="https://en.wikipedia.org/wiki/Donald_Tusk" TargetMode="External"/><Relationship Id="rId7" Type="http://schemas.openxmlformats.org/officeDocument/2006/relationships/hyperlink" Target="https://en.wikipedia.org/wiki/Martin_Schulz" TargetMode="External"/><Relationship Id="rId2" Type="http://schemas.openxmlformats.org/officeDocument/2006/relationships/hyperlink" Target="https://en.wikipedia.org/wiki/President_of_the_European_Council" TargetMode="External"/><Relationship Id="rId1" Type="http://schemas.openxmlformats.org/officeDocument/2006/relationships/slideLayout" Target="../slideLayouts/slideLayout6.xml"/><Relationship Id="rId6" Type="http://schemas.openxmlformats.org/officeDocument/2006/relationships/hyperlink" Target="https://en.wikipedia.org/wiki/President_of_the_European_Parliament" TargetMode="External"/><Relationship Id="rId5" Type="http://schemas.openxmlformats.org/officeDocument/2006/relationships/hyperlink" Target="https://en.wikipedia.org/wiki/Jean-Claude_Juncker" TargetMode="External"/><Relationship Id="rId4" Type="http://schemas.openxmlformats.org/officeDocument/2006/relationships/hyperlink" Target="https://en.wikipedia.org/wiki/President_of_the_European_Commission"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869160"/>
            <a:ext cx="8183880" cy="1051560"/>
          </a:xfrm>
        </p:spPr>
        <p:txBody>
          <a:bodyPr>
            <a:normAutofit/>
          </a:bodyPr>
          <a:lstStyle/>
          <a:p>
            <a:r>
              <a:rPr lang="ru-RU" sz="5400" dirty="0" smtClean="0"/>
              <a:t>     </a:t>
            </a:r>
            <a:r>
              <a:rPr lang="en-US" sz="5400" dirty="0" smtClean="0"/>
              <a:t>The European Union</a:t>
            </a:r>
            <a:endParaRPr lang="ru-RU" sz="5400" dirty="0"/>
          </a:p>
        </p:txBody>
      </p:sp>
      <p:pic>
        <p:nvPicPr>
          <p:cNvPr id="3" name="Рисунок 2" descr="images.jpg"/>
          <p:cNvPicPr>
            <a:picLocks noChangeAspect="1"/>
          </p:cNvPicPr>
          <p:nvPr/>
        </p:nvPicPr>
        <p:blipFill>
          <a:blip r:embed="rId2" cstate="print">
            <a:lum/>
          </a:blip>
          <a:stretch>
            <a:fillRect/>
          </a:stretch>
        </p:blipFill>
        <p:spPr>
          <a:xfrm>
            <a:off x="1331640" y="1196752"/>
            <a:ext cx="7508484" cy="3816424"/>
          </a:xfrm>
          <a:prstGeom prst="rect">
            <a:avLst/>
          </a:prstGeom>
          <a:ln>
            <a:noFill/>
          </a:ln>
          <a:effectLst>
            <a:reflection blurRad="6350" stA="50000" endA="300" endPos="55500" dist="1016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european-parliament-n.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260648"/>
            <a:ext cx="9144000" cy="6124754"/>
          </a:xfrm>
          <a:prstGeom prst="rect">
            <a:avLst/>
          </a:prstGeom>
        </p:spPr>
        <p:txBody>
          <a:bodyPr wrap="square">
            <a:spAutoFit/>
          </a:bodyPr>
          <a:lstStyle/>
          <a:p>
            <a:pPr algn="just"/>
            <a:endParaRPr lang="en-US" sz="2800" dirty="0" smtClean="0"/>
          </a:p>
          <a:p>
            <a:pPr algn="just"/>
            <a:r>
              <a:rPr lang="en-US" sz="2800" dirty="0" smtClean="0"/>
              <a:t>Competencies in amending legislation are divided between the European Parliament and the Council of the European Union while executive tasks are carried out by the European Commission and in a limited capacity by the European Council (not to be confused with the aforementioned Council of the European Union). The monetary policy of the </a:t>
            </a:r>
            <a:r>
              <a:rPr lang="en-US" sz="2800" dirty="0" err="1" smtClean="0"/>
              <a:t>eurozone</a:t>
            </a:r>
            <a:r>
              <a:rPr lang="en-US" sz="2800" dirty="0" smtClean="0"/>
              <a:t> is governed by the European Central Bank. The interpretation and the application of EU law and the treaties are ensured by the Court of Justice of the European Union. The EU budget is </a:t>
            </a:r>
            <a:r>
              <a:rPr lang="en-US" sz="2800" dirty="0" err="1" smtClean="0"/>
              <a:t>scrutinised</a:t>
            </a:r>
            <a:r>
              <a:rPr lang="en-US" sz="2800" dirty="0" smtClean="0"/>
              <a:t> by the European Court of Auditors. There are also a number of ancillary bodies which advise the EU or operate in a specific area.</a:t>
            </a:r>
            <a:endParaRPr lang="ru-RU" sz="28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548680"/>
            <a:ext cx="3600400" cy="1200329"/>
          </a:xfrm>
          <a:prstGeom prst="rect">
            <a:avLst/>
          </a:prstGeom>
        </p:spPr>
        <p:txBody>
          <a:bodyPr wrap="square">
            <a:spAutoFit/>
          </a:bodyPr>
          <a:lstStyle/>
          <a:p>
            <a:r>
              <a:rPr lang="en-US" sz="2400" b="1" dirty="0" smtClean="0">
                <a:solidFill>
                  <a:schemeClr val="bg1"/>
                </a:solidFill>
                <a:hlinkClick r:id="rId2" tooltip="European Parliament"/>
              </a:rPr>
              <a:t>European Parliament</a:t>
            </a:r>
            <a:r>
              <a:rPr lang="en-US" sz="2400" dirty="0" smtClean="0">
                <a:solidFill>
                  <a:schemeClr val="bg1"/>
                </a:solidFill>
              </a:rPr>
              <a:t/>
            </a:r>
            <a:br>
              <a:rPr lang="en-US" sz="2400" dirty="0" smtClean="0">
                <a:solidFill>
                  <a:schemeClr val="bg1"/>
                </a:solidFill>
              </a:rPr>
            </a:br>
            <a:r>
              <a:rPr lang="en-US" sz="2400" dirty="0" smtClean="0">
                <a:solidFill>
                  <a:schemeClr val="bg1"/>
                </a:solidFill>
              </a:rPr>
              <a:t>- Legislative (similar to lower house) </a:t>
            </a:r>
            <a:endParaRPr lang="en-US" sz="2400" dirty="0">
              <a:solidFill>
                <a:schemeClr val="bg1"/>
              </a:solidFill>
            </a:endParaRPr>
          </a:p>
        </p:txBody>
      </p:sp>
      <p:pic>
        <p:nvPicPr>
          <p:cNvPr id="3" name="Рисунок 2" descr="314526.jpg"/>
          <p:cNvPicPr>
            <a:picLocks noChangeAspect="1"/>
          </p:cNvPicPr>
          <p:nvPr/>
        </p:nvPicPr>
        <p:blipFill>
          <a:blip r:embed="rId3" cstate="print"/>
          <a:stretch>
            <a:fillRect/>
          </a:stretch>
        </p:blipFill>
        <p:spPr>
          <a:xfrm>
            <a:off x="5796136" y="692696"/>
            <a:ext cx="3347864" cy="2012108"/>
          </a:xfrm>
          <a:prstGeom prst="rect">
            <a:avLst/>
          </a:prstGeom>
        </p:spPr>
      </p:pic>
      <p:sp>
        <p:nvSpPr>
          <p:cNvPr id="4" name="Прямоугольник 3"/>
          <p:cNvSpPr/>
          <p:nvPr/>
        </p:nvSpPr>
        <p:spPr>
          <a:xfrm>
            <a:off x="0" y="2636912"/>
            <a:ext cx="9144000" cy="3785652"/>
          </a:xfrm>
          <a:prstGeom prst="rect">
            <a:avLst/>
          </a:prstGeom>
        </p:spPr>
        <p:txBody>
          <a:bodyPr wrap="square">
            <a:spAutoFit/>
          </a:bodyPr>
          <a:lstStyle/>
          <a:p>
            <a:pPr algn="just"/>
            <a:r>
              <a:rPr lang="en-US" sz="2400" dirty="0" smtClean="0">
                <a:solidFill>
                  <a:schemeClr val="tx1">
                    <a:lumMod val="95000"/>
                    <a:lumOff val="5000"/>
                  </a:schemeClr>
                </a:solidFill>
              </a:rPr>
              <a:t>acts together with the Council as a legislature</a:t>
            </a:r>
          </a:p>
          <a:p>
            <a:pPr algn="just"/>
            <a:endParaRPr lang="en-US" sz="2400" dirty="0" smtClean="0">
              <a:solidFill>
                <a:schemeClr val="tx1">
                  <a:lumMod val="95000"/>
                  <a:lumOff val="5000"/>
                </a:schemeClr>
              </a:solidFill>
            </a:endParaRPr>
          </a:p>
          <a:p>
            <a:pPr algn="just"/>
            <a:r>
              <a:rPr lang="en-US" sz="2400" dirty="0" smtClean="0">
                <a:solidFill>
                  <a:schemeClr val="tx1">
                    <a:lumMod val="95000"/>
                    <a:lumOff val="5000"/>
                  </a:schemeClr>
                </a:solidFill>
              </a:rPr>
              <a:t>shares with the Council the budgetary power and decides in the last instance on the general budget of the EU</a:t>
            </a:r>
          </a:p>
          <a:p>
            <a:pPr algn="just"/>
            <a:endParaRPr lang="en-US" sz="2400" dirty="0" smtClean="0">
              <a:solidFill>
                <a:schemeClr val="tx1">
                  <a:lumMod val="95000"/>
                  <a:lumOff val="5000"/>
                </a:schemeClr>
              </a:solidFill>
            </a:endParaRPr>
          </a:p>
          <a:p>
            <a:pPr algn="just"/>
            <a:r>
              <a:rPr lang="en-US" sz="2400" dirty="0" smtClean="0">
                <a:solidFill>
                  <a:schemeClr val="tx1">
                    <a:lumMod val="95000"/>
                    <a:lumOff val="5000"/>
                  </a:schemeClr>
                </a:solidFill>
              </a:rPr>
              <a:t>exerts the democratic control over EU institutions including the European Commission and appoints the Commission members</a:t>
            </a:r>
          </a:p>
          <a:p>
            <a:pPr algn="just"/>
            <a:endParaRPr lang="en-US" sz="2400" dirty="0" smtClean="0">
              <a:solidFill>
                <a:schemeClr val="tx1">
                  <a:lumMod val="95000"/>
                  <a:lumOff val="5000"/>
                </a:schemeClr>
              </a:solidFill>
            </a:endParaRPr>
          </a:p>
          <a:p>
            <a:pPr algn="just"/>
            <a:r>
              <a:rPr lang="en-US" sz="2400" dirty="0" smtClean="0">
                <a:solidFill>
                  <a:schemeClr val="tx1">
                    <a:lumMod val="95000"/>
                    <a:lumOff val="5000"/>
                  </a:schemeClr>
                </a:solidFill>
              </a:rPr>
              <a:t>based and plenary sessions in Strasbourg, General Secretariat in </a:t>
            </a:r>
            <a:r>
              <a:rPr lang="en-US" sz="2400" dirty="0" smtClean="0">
                <a:solidFill>
                  <a:schemeClr val="tx1">
                    <a:lumMod val="95000"/>
                    <a:lumOff val="5000"/>
                  </a:schemeClr>
                </a:solidFill>
                <a:hlinkClick r:id="rId4" tooltip="Luxembourg (city)"/>
              </a:rPr>
              <a:t>Luxembourg</a:t>
            </a:r>
            <a:r>
              <a:rPr lang="en-US" sz="2400" dirty="0" smtClean="0">
                <a:solidFill>
                  <a:schemeClr val="tx1">
                    <a:lumMod val="95000"/>
                    <a:lumOff val="5000"/>
                  </a:schemeClr>
                </a:solidFill>
              </a:rPr>
              <a:t>, primarily meets in </a:t>
            </a:r>
            <a:r>
              <a:rPr lang="en-US" sz="2400" dirty="0" smtClean="0">
                <a:solidFill>
                  <a:schemeClr val="tx1">
                    <a:lumMod val="95000"/>
                    <a:lumOff val="5000"/>
                  </a:schemeClr>
                </a:solidFill>
                <a:hlinkClick r:id="rId5" tooltip="Brussels"/>
              </a:rPr>
              <a:t>Brussels</a:t>
            </a:r>
            <a:endParaRPr lang="en-US" sz="2400" dirty="0">
              <a:solidFill>
                <a:schemeClr val="tx1">
                  <a:lumMod val="95000"/>
                  <a:lumOff val="5000"/>
                </a:schemeClr>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1"/>
            <a:ext cx="4572000" cy="1200329"/>
          </a:xfrm>
          <a:prstGeom prst="rect">
            <a:avLst/>
          </a:prstGeom>
        </p:spPr>
        <p:txBody>
          <a:bodyPr wrap="square">
            <a:spAutoFit/>
          </a:bodyPr>
          <a:lstStyle/>
          <a:p>
            <a:r>
              <a:rPr lang="en-US" sz="2400" b="1" dirty="0" smtClean="0">
                <a:solidFill>
                  <a:schemeClr val="bg1"/>
                </a:solidFill>
              </a:rPr>
              <a:t>                                                      European Council</a:t>
            </a:r>
            <a:r>
              <a:rPr lang="en-US" sz="2400" dirty="0" smtClean="0">
                <a:solidFill>
                  <a:schemeClr val="bg1"/>
                </a:solidFill>
              </a:rPr>
              <a:t/>
            </a:r>
            <a:br>
              <a:rPr lang="en-US" sz="2400" dirty="0" smtClean="0">
                <a:solidFill>
                  <a:schemeClr val="bg1"/>
                </a:solidFill>
              </a:rPr>
            </a:br>
            <a:endParaRPr lang="en-US" sz="2400" dirty="0">
              <a:solidFill>
                <a:schemeClr val="bg1"/>
              </a:solidFill>
            </a:endParaRPr>
          </a:p>
        </p:txBody>
      </p:sp>
      <p:pic>
        <p:nvPicPr>
          <p:cNvPr id="4" name="Рисунок 3" descr="314527.jpg"/>
          <p:cNvPicPr>
            <a:picLocks noChangeAspect="1"/>
          </p:cNvPicPr>
          <p:nvPr/>
        </p:nvPicPr>
        <p:blipFill>
          <a:blip r:embed="rId2" cstate="print"/>
          <a:stretch>
            <a:fillRect/>
          </a:stretch>
        </p:blipFill>
        <p:spPr>
          <a:xfrm>
            <a:off x="3203848" y="692696"/>
            <a:ext cx="5256584" cy="2192981"/>
          </a:xfrm>
          <a:prstGeom prst="rect">
            <a:avLst/>
          </a:prstGeom>
        </p:spPr>
      </p:pic>
      <p:sp>
        <p:nvSpPr>
          <p:cNvPr id="5" name="Прямоугольник 4"/>
          <p:cNvSpPr/>
          <p:nvPr/>
        </p:nvSpPr>
        <p:spPr>
          <a:xfrm>
            <a:off x="0" y="2852936"/>
            <a:ext cx="9144000" cy="3416320"/>
          </a:xfrm>
          <a:prstGeom prst="rect">
            <a:avLst/>
          </a:prstGeom>
        </p:spPr>
        <p:txBody>
          <a:bodyPr wrap="square">
            <a:spAutoFit/>
          </a:bodyPr>
          <a:lstStyle/>
          <a:p>
            <a:r>
              <a:rPr lang="en-US" sz="2400" dirty="0" smtClean="0"/>
              <a:t>summit of the Heads of Government, chaired by the President of the European Council)</a:t>
            </a:r>
          </a:p>
          <a:p>
            <a:endParaRPr lang="en-US" sz="2400" dirty="0" smtClean="0"/>
          </a:p>
          <a:p>
            <a:r>
              <a:rPr lang="en-US" sz="2400" dirty="0" smtClean="0"/>
              <a:t>gives the necessary impetus for the development and sets out </a:t>
            </a:r>
          </a:p>
          <a:p>
            <a:r>
              <a:rPr lang="en-US" sz="2400" dirty="0" smtClean="0"/>
              <a:t>general objectives and priorities</a:t>
            </a:r>
          </a:p>
          <a:p>
            <a:endParaRPr lang="en-US" sz="2400" dirty="0" smtClean="0"/>
          </a:p>
          <a:p>
            <a:r>
              <a:rPr lang="en-US" sz="2400" dirty="0" smtClean="0"/>
              <a:t>will not legislate</a:t>
            </a:r>
          </a:p>
          <a:p>
            <a:endParaRPr lang="en-US" sz="2400" dirty="0" smtClean="0"/>
          </a:p>
          <a:p>
            <a:r>
              <a:rPr lang="en-US" sz="2400" dirty="0" smtClean="0"/>
              <a:t>based in </a:t>
            </a:r>
            <a:r>
              <a:rPr lang="en-US" sz="2400" dirty="0" smtClean="0">
                <a:hlinkClick r:id="rId3" tooltip="Brussels"/>
              </a:rPr>
              <a:t>Brussels</a:t>
            </a:r>
            <a:endParaRPr lang="en-US" sz="2400" dirty="0"/>
          </a:p>
        </p:txBody>
      </p:sp>
      <p:sp>
        <p:nvSpPr>
          <p:cNvPr id="6" name="Прямоугольник 5"/>
          <p:cNvSpPr/>
          <p:nvPr/>
        </p:nvSpPr>
        <p:spPr>
          <a:xfrm>
            <a:off x="323528" y="692696"/>
            <a:ext cx="2736304" cy="1323439"/>
          </a:xfrm>
          <a:prstGeom prst="rect">
            <a:avLst/>
          </a:prstGeom>
        </p:spPr>
        <p:txBody>
          <a:bodyPr wrap="square">
            <a:spAutoFit/>
          </a:bodyPr>
          <a:lstStyle/>
          <a:p>
            <a:r>
              <a:rPr lang="en-US" sz="2800" b="1" dirty="0" smtClean="0"/>
              <a:t>European Council</a:t>
            </a:r>
            <a:r>
              <a:rPr lang="en-US" sz="2400" dirty="0" smtClean="0"/>
              <a:t/>
            </a:r>
            <a:br>
              <a:rPr lang="en-US" sz="2400" dirty="0" smtClean="0"/>
            </a:br>
            <a:endParaRPr lang="en-US" sz="2400" dirty="0"/>
          </a:p>
        </p:txBody>
      </p:sp>
    </p:spTree>
  </p:cSld>
  <p:clrMapOvr>
    <a:masterClrMapping/>
  </p:clrMapOvr>
  <p:transition>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476672"/>
            <a:ext cx="4572000" cy="1815882"/>
          </a:xfrm>
          <a:prstGeom prst="rect">
            <a:avLst/>
          </a:prstGeom>
        </p:spPr>
        <p:txBody>
          <a:bodyPr>
            <a:spAutoFit/>
          </a:bodyPr>
          <a:lstStyle/>
          <a:p>
            <a:r>
              <a:rPr lang="en-US" sz="2800" b="1" dirty="0" smtClean="0"/>
              <a:t>Council of the European Union</a:t>
            </a:r>
            <a:r>
              <a:rPr lang="en-US" sz="2800" dirty="0" smtClean="0"/>
              <a:t/>
            </a:r>
            <a:br>
              <a:rPr lang="en-US" sz="2800" dirty="0" smtClean="0"/>
            </a:br>
            <a:r>
              <a:rPr lang="en-US" sz="2800" dirty="0" smtClean="0"/>
              <a:t>- Legislative (similar to upper house)</a:t>
            </a:r>
            <a:r>
              <a:rPr lang="en-US" dirty="0" smtClean="0"/>
              <a:t> </a:t>
            </a:r>
            <a:endParaRPr lang="en-US" dirty="0"/>
          </a:p>
        </p:txBody>
      </p:sp>
      <p:sp>
        <p:nvSpPr>
          <p:cNvPr id="3" name="Прямоугольник 2"/>
          <p:cNvSpPr/>
          <p:nvPr/>
        </p:nvSpPr>
        <p:spPr>
          <a:xfrm>
            <a:off x="0" y="2348880"/>
            <a:ext cx="9144000" cy="4154984"/>
          </a:xfrm>
          <a:prstGeom prst="rect">
            <a:avLst/>
          </a:prstGeom>
        </p:spPr>
        <p:txBody>
          <a:bodyPr wrap="square">
            <a:spAutoFit/>
          </a:bodyPr>
          <a:lstStyle/>
          <a:p>
            <a:pPr algn="just"/>
            <a:endParaRPr lang="ru-RU" sz="2400" dirty="0" smtClean="0"/>
          </a:p>
          <a:p>
            <a:pPr algn="just"/>
            <a:r>
              <a:rPr lang="en-US" sz="2400" dirty="0" smtClean="0"/>
              <a:t>acts together with the Parliament as a legislature</a:t>
            </a:r>
          </a:p>
          <a:p>
            <a:pPr algn="just"/>
            <a:endParaRPr lang="en-US" sz="2400" dirty="0" smtClean="0"/>
          </a:p>
          <a:p>
            <a:pPr algn="just"/>
            <a:r>
              <a:rPr lang="en-US" sz="2400" dirty="0" smtClean="0"/>
              <a:t>exerts together with the Parliament the budgetary power</a:t>
            </a:r>
          </a:p>
          <a:p>
            <a:pPr algn="just"/>
            <a:endParaRPr lang="en-US" sz="2400" dirty="0" smtClean="0"/>
          </a:p>
          <a:p>
            <a:pPr algn="just"/>
            <a:r>
              <a:rPr lang="en-US" sz="2400" dirty="0" smtClean="0"/>
              <a:t>ensures coordination of the broad economic and social policy and </a:t>
            </a:r>
            <a:endParaRPr lang="ru-RU" sz="2400" dirty="0" smtClean="0"/>
          </a:p>
          <a:p>
            <a:pPr algn="just"/>
            <a:endParaRPr lang="ru-RU" sz="2400" dirty="0" smtClean="0"/>
          </a:p>
          <a:p>
            <a:pPr algn="just"/>
            <a:r>
              <a:rPr lang="en-US" sz="2400" dirty="0" smtClean="0"/>
              <a:t>sets out guidelines for the Common Foreign and Security Policy (CFSP)</a:t>
            </a:r>
          </a:p>
          <a:p>
            <a:pPr algn="just"/>
            <a:endParaRPr lang="ru-RU" sz="2400" dirty="0" smtClean="0"/>
          </a:p>
          <a:p>
            <a:pPr algn="just"/>
            <a:r>
              <a:rPr lang="en-US" sz="2400" dirty="0" smtClean="0"/>
              <a:t>conclude international agreements</a:t>
            </a:r>
          </a:p>
        </p:txBody>
      </p:sp>
      <p:pic>
        <p:nvPicPr>
          <p:cNvPr id="5" name="Рисунок 4" descr="273358.png"/>
          <p:cNvPicPr>
            <a:picLocks noChangeAspect="1"/>
          </p:cNvPicPr>
          <p:nvPr/>
        </p:nvPicPr>
        <p:blipFill>
          <a:blip r:embed="rId2" cstate="print"/>
          <a:stretch>
            <a:fillRect/>
          </a:stretch>
        </p:blipFill>
        <p:spPr>
          <a:xfrm>
            <a:off x="3419872" y="620688"/>
            <a:ext cx="4752528" cy="180020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476672"/>
            <a:ext cx="4499992" cy="954107"/>
          </a:xfrm>
          <a:prstGeom prst="rect">
            <a:avLst/>
          </a:prstGeom>
        </p:spPr>
        <p:txBody>
          <a:bodyPr wrap="square">
            <a:spAutoFit/>
          </a:bodyPr>
          <a:lstStyle/>
          <a:p>
            <a:r>
              <a:rPr lang="en-US" sz="2800" b="1" dirty="0" smtClean="0"/>
              <a:t>European Commission</a:t>
            </a:r>
            <a:r>
              <a:rPr lang="en-US" sz="2800" dirty="0" smtClean="0"/>
              <a:t/>
            </a:r>
            <a:br>
              <a:rPr lang="en-US" sz="2800" dirty="0" smtClean="0"/>
            </a:br>
            <a:r>
              <a:rPr lang="en-US" sz="2800" dirty="0" smtClean="0"/>
              <a:t>- Executive -</a:t>
            </a:r>
            <a:endParaRPr lang="en-US" sz="2800" dirty="0"/>
          </a:p>
        </p:txBody>
      </p:sp>
      <p:sp>
        <p:nvSpPr>
          <p:cNvPr id="3" name="Прямоугольник 2"/>
          <p:cNvSpPr/>
          <p:nvPr/>
        </p:nvSpPr>
        <p:spPr>
          <a:xfrm>
            <a:off x="0" y="2132856"/>
            <a:ext cx="9144000" cy="3785652"/>
          </a:xfrm>
          <a:prstGeom prst="rect">
            <a:avLst/>
          </a:prstGeom>
        </p:spPr>
        <p:txBody>
          <a:bodyPr wrap="square">
            <a:spAutoFit/>
          </a:bodyPr>
          <a:lstStyle/>
          <a:p>
            <a:pPr algn="just"/>
            <a:r>
              <a:rPr lang="en-US" sz="2400" dirty="0" smtClean="0"/>
              <a:t>is the "government"</a:t>
            </a:r>
          </a:p>
          <a:p>
            <a:pPr algn="just"/>
            <a:endParaRPr lang="en-US" sz="2400" dirty="0" smtClean="0"/>
          </a:p>
          <a:p>
            <a:pPr algn="just"/>
            <a:r>
              <a:rPr lang="en-US" sz="2400" dirty="0" smtClean="0"/>
              <a:t>submits proposals for new legislation to the Parliament and to the Council</a:t>
            </a:r>
          </a:p>
          <a:p>
            <a:pPr algn="just"/>
            <a:endParaRPr lang="en-US" sz="2400" dirty="0" smtClean="0"/>
          </a:p>
          <a:p>
            <a:pPr algn="just"/>
            <a:r>
              <a:rPr lang="en-US" sz="2400" dirty="0" smtClean="0"/>
              <a:t>implements EU policy and administers the budget</a:t>
            </a:r>
          </a:p>
          <a:p>
            <a:pPr algn="just"/>
            <a:endParaRPr lang="en-US" sz="2400" dirty="0" smtClean="0"/>
          </a:p>
          <a:p>
            <a:pPr algn="just"/>
            <a:r>
              <a:rPr lang="en-US" sz="2400" dirty="0" smtClean="0"/>
              <a:t>ensures compliance with EU law</a:t>
            </a:r>
          </a:p>
          <a:p>
            <a:pPr algn="just"/>
            <a:endParaRPr lang="en-US" sz="2400" dirty="0" smtClean="0"/>
          </a:p>
          <a:p>
            <a:pPr algn="just"/>
            <a:r>
              <a:rPr lang="en-US" sz="2400" dirty="0" smtClean="0"/>
              <a:t>negotiates international treaties</a:t>
            </a:r>
          </a:p>
        </p:txBody>
      </p:sp>
      <p:pic>
        <p:nvPicPr>
          <p:cNvPr id="4" name="Рисунок 3" descr="314529.jpg"/>
          <p:cNvPicPr>
            <a:picLocks noChangeAspect="1"/>
          </p:cNvPicPr>
          <p:nvPr/>
        </p:nvPicPr>
        <p:blipFill>
          <a:blip r:embed="rId2" cstate="print"/>
          <a:stretch>
            <a:fillRect/>
          </a:stretch>
        </p:blipFill>
        <p:spPr>
          <a:xfrm>
            <a:off x="5076056" y="620688"/>
            <a:ext cx="4067944" cy="2232248"/>
          </a:xfrm>
          <a:prstGeom prst="rect">
            <a:avLst/>
          </a:prstGeom>
        </p:spPr>
      </p:pic>
    </p:spTree>
  </p:cSld>
  <p:clrMapOvr>
    <a:masterClrMapping/>
  </p:clrMapOvr>
  <p:transition>
    <p:wedg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11960" y="692696"/>
            <a:ext cx="4392488" cy="954107"/>
          </a:xfrm>
          <a:prstGeom prst="rect">
            <a:avLst/>
          </a:prstGeom>
        </p:spPr>
        <p:txBody>
          <a:bodyPr wrap="square">
            <a:spAutoFit/>
          </a:bodyPr>
          <a:lstStyle/>
          <a:p>
            <a:r>
              <a:rPr lang="en-US" sz="2800" dirty="0" smtClean="0"/>
              <a:t>Court of Justice of the European Union</a:t>
            </a:r>
            <a:endParaRPr lang="en-US" sz="2800" dirty="0"/>
          </a:p>
        </p:txBody>
      </p:sp>
      <p:sp>
        <p:nvSpPr>
          <p:cNvPr id="3" name="Прямоугольник 2"/>
          <p:cNvSpPr/>
          <p:nvPr/>
        </p:nvSpPr>
        <p:spPr>
          <a:xfrm>
            <a:off x="179512" y="1772816"/>
            <a:ext cx="8964488" cy="3724096"/>
          </a:xfrm>
          <a:prstGeom prst="rect">
            <a:avLst/>
          </a:prstGeom>
        </p:spPr>
        <p:txBody>
          <a:bodyPr wrap="square">
            <a:spAutoFit/>
          </a:bodyPr>
          <a:lstStyle/>
          <a:p>
            <a:r>
              <a:rPr lang="en-US" sz="2000" dirty="0" smtClean="0"/>
              <a:t>                       It consists of two major courts and one </a:t>
            </a:r>
            <a:r>
              <a:rPr lang="en-US" sz="2000" dirty="0" err="1" smtClean="0"/>
              <a:t>specialised</a:t>
            </a:r>
            <a:r>
              <a:rPr lang="en-US" sz="2000" dirty="0" smtClean="0"/>
              <a:t> court:</a:t>
            </a:r>
          </a:p>
          <a:p>
            <a:endParaRPr lang="en-US" dirty="0" smtClean="0"/>
          </a:p>
          <a:p>
            <a:endParaRPr lang="en-US" dirty="0" smtClean="0"/>
          </a:p>
          <a:p>
            <a:r>
              <a:rPr lang="en-US" dirty="0" smtClean="0"/>
              <a:t>the </a:t>
            </a:r>
            <a:r>
              <a:rPr lang="en-US" b="1" dirty="0" smtClean="0">
                <a:hlinkClick r:id="rId2" tooltip="European Court of Justice"/>
              </a:rPr>
              <a:t>Court of Justice</a:t>
            </a:r>
            <a:r>
              <a:rPr lang="en-US" dirty="0" smtClean="0"/>
              <a:t>, informally known as </a:t>
            </a:r>
            <a:r>
              <a:rPr lang="en-US" b="1" dirty="0" smtClean="0">
                <a:hlinkClick r:id="rId2" tooltip="European Court of Justice"/>
              </a:rPr>
              <a:t>European Court of Justice</a:t>
            </a:r>
            <a:r>
              <a:rPr lang="en-US" b="1" dirty="0" smtClean="0"/>
              <a:t> (ECJ)</a:t>
            </a:r>
            <a:r>
              <a:rPr lang="en-US" dirty="0" smtClean="0"/>
              <a:t> which hears applications from national courts for preliminary rulings, annulment and appeals;</a:t>
            </a:r>
          </a:p>
          <a:p>
            <a:endParaRPr lang="en-US" dirty="0" smtClean="0"/>
          </a:p>
          <a:p>
            <a:r>
              <a:rPr lang="en-US" dirty="0" smtClean="0"/>
              <a:t>the </a:t>
            </a:r>
            <a:r>
              <a:rPr lang="en-US" b="1" dirty="0" smtClean="0">
                <a:hlinkClick r:id="rId3" tooltip="General Court (European Union)"/>
              </a:rPr>
              <a:t>General Court</a:t>
            </a:r>
            <a:r>
              <a:rPr lang="en-US" dirty="0" smtClean="0"/>
              <a:t>, which hears applications for annulment from individuals, companies and, less commonly, national governments (focusing on </a:t>
            </a:r>
            <a:r>
              <a:rPr lang="en-US" dirty="0" smtClean="0">
                <a:hlinkClick r:id="rId4" tooltip="Competition law"/>
              </a:rPr>
              <a:t>competition law</a:t>
            </a:r>
            <a:r>
              <a:rPr lang="en-US" dirty="0" smtClean="0"/>
              <a:t>, </a:t>
            </a:r>
            <a:r>
              <a:rPr lang="en-US" u="sng" dirty="0" smtClean="0">
                <a:hlinkClick r:id="rId5" tooltip="State aid"/>
              </a:rPr>
              <a:t>State aid</a:t>
            </a:r>
            <a:r>
              <a:rPr lang="en-US" dirty="0" smtClean="0"/>
              <a:t>, trade, agriculture and </a:t>
            </a:r>
            <a:r>
              <a:rPr lang="en-US" dirty="0" smtClean="0">
                <a:hlinkClick r:id="rId6" tooltip="Trade marks"/>
              </a:rPr>
              <a:t>trade marks</a:t>
            </a:r>
            <a:r>
              <a:rPr lang="en-US" dirty="0" smtClean="0"/>
              <a:t>); and</a:t>
            </a:r>
          </a:p>
          <a:p>
            <a:endParaRPr lang="en-US" dirty="0" smtClean="0"/>
          </a:p>
          <a:p>
            <a:r>
              <a:rPr lang="en-US" dirty="0" smtClean="0"/>
              <a:t>the </a:t>
            </a:r>
            <a:r>
              <a:rPr lang="en-US" b="1" dirty="0" smtClean="0">
                <a:solidFill>
                  <a:schemeClr val="tx1">
                    <a:lumMod val="95000"/>
                    <a:lumOff val="5000"/>
                  </a:schemeClr>
                </a:solidFill>
                <a:hlinkClick r:id="rId7" tooltip="European Union Civil Service Tribunal"/>
              </a:rPr>
              <a:t>Civil Service Tribunal</a:t>
            </a:r>
            <a:r>
              <a:rPr lang="en-US" dirty="0" smtClean="0">
                <a:solidFill>
                  <a:schemeClr val="tx1">
                    <a:lumMod val="95000"/>
                    <a:lumOff val="5000"/>
                  </a:schemeClr>
                </a:solidFill>
              </a:rPr>
              <a:t>, </a:t>
            </a:r>
            <a:r>
              <a:rPr lang="en-US" dirty="0" smtClean="0"/>
              <a:t>a </a:t>
            </a:r>
            <a:r>
              <a:rPr lang="en-US" dirty="0" err="1" smtClean="0"/>
              <a:t>specialised</a:t>
            </a:r>
            <a:r>
              <a:rPr lang="en-US" dirty="0" smtClean="0"/>
              <a:t> court which hears disputes between the EU and its staff</a:t>
            </a:r>
            <a:endParaRPr lang="en-US" dirty="0"/>
          </a:p>
        </p:txBody>
      </p:sp>
      <p:pic>
        <p:nvPicPr>
          <p:cNvPr id="4" name="Рисунок 3" descr="447px-Emblem_of_the_Court_of_Justice_of_the_European_Union.svg.png"/>
          <p:cNvPicPr>
            <a:picLocks noChangeAspect="1"/>
          </p:cNvPicPr>
          <p:nvPr/>
        </p:nvPicPr>
        <p:blipFill>
          <a:blip r:embed="rId8" cstate="print"/>
          <a:stretch>
            <a:fillRect/>
          </a:stretch>
        </p:blipFill>
        <p:spPr>
          <a:xfrm>
            <a:off x="0" y="332657"/>
            <a:ext cx="1691679" cy="2062562"/>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1052736"/>
            <a:ext cx="9144000" cy="4031873"/>
          </a:xfrm>
          <a:prstGeom prst="rect">
            <a:avLst/>
          </a:prstGeom>
        </p:spPr>
        <p:txBody>
          <a:bodyPr wrap="square">
            <a:spAutoFit/>
          </a:bodyPr>
          <a:lstStyle/>
          <a:p>
            <a:r>
              <a:rPr lang="en-US" sz="2800" dirty="0" smtClean="0"/>
              <a:t>                                          Functions</a:t>
            </a:r>
          </a:p>
          <a:p>
            <a:r>
              <a:rPr lang="en-US" sz="2000" b="1" dirty="0" smtClean="0"/>
              <a:t>CJEU's specific mission is to ensure that "the law is observed" "in the interpretation and application" of the </a:t>
            </a:r>
            <a:r>
              <a:rPr lang="en-US" sz="2000" b="1" dirty="0" smtClean="0">
                <a:hlinkClick r:id="rId2" tooltip="Treaties of the European Union"/>
              </a:rPr>
              <a:t>Treaties of the European Union</a:t>
            </a:r>
            <a:r>
              <a:rPr lang="en-US" sz="2000" b="1" dirty="0" smtClean="0"/>
              <a:t>. To achieve this, it:</a:t>
            </a:r>
          </a:p>
          <a:p>
            <a:endParaRPr lang="en-US" sz="2400" dirty="0" smtClean="0"/>
          </a:p>
          <a:p>
            <a:r>
              <a:rPr lang="en-US" sz="2400" u="sng" dirty="0" smtClean="0"/>
              <a:t>reviews the legality of actions taken by the EU's institutions;</a:t>
            </a:r>
          </a:p>
          <a:p>
            <a:endParaRPr lang="en-US" sz="2400" u="sng" dirty="0" smtClean="0"/>
          </a:p>
          <a:p>
            <a:r>
              <a:rPr lang="en-US" sz="2400" u="sng" dirty="0" smtClean="0"/>
              <a:t>enforces compliance by member states with their obligations under the Treaties</a:t>
            </a:r>
          </a:p>
          <a:p>
            <a:endParaRPr lang="en-US" sz="2400" u="sng" dirty="0" smtClean="0"/>
          </a:p>
          <a:p>
            <a:r>
              <a:rPr lang="en-US" sz="2400" u="sng" dirty="0" smtClean="0"/>
              <a:t>interprets </a:t>
            </a:r>
            <a:r>
              <a:rPr lang="en-US" sz="2400" u="sng" dirty="0" smtClean="0">
                <a:hlinkClick r:id="rId3" tooltip="European Union law"/>
              </a:rPr>
              <a:t>European Union law</a:t>
            </a:r>
            <a:endParaRPr lang="en-US" sz="2400" u="sng" dirty="0"/>
          </a:p>
        </p:txBody>
      </p:sp>
      <p:pic>
        <p:nvPicPr>
          <p:cNvPr id="3" name="Рисунок 2" descr="i.jpg"/>
          <p:cNvPicPr>
            <a:picLocks noChangeAspect="1"/>
          </p:cNvPicPr>
          <p:nvPr/>
        </p:nvPicPr>
        <p:blipFill>
          <a:blip r:embed="rId4" cstate="print"/>
          <a:stretch>
            <a:fillRect/>
          </a:stretch>
        </p:blipFill>
        <p:spPr>
          <a:xfrm>
            <a:off x="4427984" y="4653136"/>
            <a:ext cx="4516735" cy="2047875"/>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620688"/>
            <a:ext cx="8363272" cy="1088104"/>
          </a:xfrm>
        </p:spPr>
        <p:txBody>
          <a:bodyPr>
            <a:normAutofit/>
          </a:bodyPr>
          <a:lstStyle/>
          <a:p>
            <a:r>
              <a:rPr lang="en-US" sz="2800" dirty="0" smtClean="0">
                <a:solidFill>
                  <a:schemeClr val="tx1">
                    <a:lumMod val="95000"/>
                    <a:lumOff val="5000"/>
                  </a:schemeClr>
                </a:solidFill>
              </a:rPr>
              <a:t>The EU Court of Auditors</a:t>
            </a:r>
            <a:endParaRPr lang="ru-RU" sz="2800" dirty="0">
              <a:solidFill>
                <a:schemeClr val="tx1">
                  <a:lumMod val="95000"/>
                  <a:lumOff val="5000"/>
                </a:schemeClr>
              </a:solidFill>
            </a:endParaRPr>
          </a:p>
        </p:txBody>
      </p:sp>
      <p:sp>
        <p:nvSpPr>
          <p:cNvPr id="3" name="Прямоугольник 2"/>
          <p:cNvSpPr/>
          <p:nvPr/>
        </p:nvSpPr>
        <p:spPr>
          <a:xfrm>
            <a:off x="323528" y="1628800"/>
            <a:ext cx="8568952" cy="1938992"/>
          </a:xfrm>
          <a:prstGeom prst="rect">
            <a:avLst/>
          </a:prstGeom>
        </p:spPr>
        <p:txBody>
          <a:bodyPr wrap="square">
            <a:spAutoFit/>
          </a:bodyPr>
          <a:lstStyle/>
          <a:p>
            <a:endParaRPr lang="en-US" sz="2000" dirty="0" smtClean="0"/>
          </a:p>
          <a:p>
            <a:r>
              <a:rPr lang="en-US" sz="2000" dirty="0" smtClean="0"/>
              <a:t>The Court is composed of one member from each EU state who are, after a hearing in the </a:t>
            </a:r>
            <a:r>
              <a:rPr lang="en-US" sz="2000" dirty="0" smtClean="0">
                <a:hlinkClick r:id="rId2" tooltip="Committee on Budgetary Control"/>
              </a:rPr>
              <a:t>Budgetary Control Committee</a:t>
            </a:r>
            <a:r>
              <a:rPr lang="en-US" sz="2000" dirty="0" smtClean="0"/>
              <a:t> and a non-binding majority-vote in the committee as well as in the plenary of the </a:t>
            </a:r>
            <a:r>
              <a:rPr lang="en-US" sz="2000" dirty="0" smtClean="0">
                <a:hlinkClick r:id="rId3" tooltip="European Parliament"/>
              </a:rPr>
              <a:t>European Parliament</a:t>
            </a:r>
            <a:r>
              <a:rPr lang="en-US" sz="2000" dirty="0" smtClean="0"/>
              <a:t>, appointed unanimously by the </a:t>
            </a:r>
            <a:r>
              <a:rPr lang="en-US" sz="2000" dirty="0" smtClean="0">
                <a:hlinkClick r:id="rId4" tooltip="Council of the European Union"/>
              </a:rPr>
              <a:t>Council of the European Union</a:t>
            </a:r>
            <a:r>
              <a:rPr lang="en-US" sz="2000" dirty="0" smtClean="0"/>
              <a:t> for a renewable term of six years.</a:t>
            </a:r>
            <a:endParaRPr lang="ru-RU" sz="2000" dirty="0"/>
          </a:p>
        </p:txBody>
      </p:sp>
      <p:sp>
        <p:nvSpPr>
          <p:cNvPr id="4" name="Прямоугольник 3"/>
          <p:cNvSpPr/>
          <p:nvPr/>
        </p:nvSpPr>
        <p:spPr>
          <a:xfrm>
            <a:off x="395536" y="3284984"/>
            <a:ext cx="8748464" cy="1015663"/>
          </a:xfrm>
          <a:prstGeom prst="rect">
            <a:avLst/>
          </a:prstGeom>
        </p:spPr>
        <p:txBody>
          <a:bodyPr wrap="square">
            <a:spAutoFit/>
          </a:bodyPr>
          <a:lstStyle/>
          <a:p>
            <a:endParaRPr lang="en-US" sz="2000" dirty="0" smtClean="0"/>
          </a:p>
          <a:p>
            <a:r>
              <a:rPr lang="en-US" sz="2000" dirty="0" smtClean="0"/>
              <a:t>The members then elect one of their members as the President of the Court for a renewable three-year term. </a:t>
            </a:r>
            <a:endParaRPr lang="ru-RU" sz="2000" dirty="0"/>
          </a:p>
        </p:txBody>
      </p:sp>
      <p:sp>
        <p:nvSpPr>
          <p:cNvPr id="5" name="Прямоугольник 4"/>
          <p:cNvSpPr/>
          <p:nvPr/>
        </p:nvSpPr>
        <p:spPr>
          <a:xfrm>
            <a:off x="467544" y="4581128"/>
            <a:ext cx="8676456" cy="707886"/>
          </a:xfrm>
          <a:prstGeom prst="rect">
            <a:avLst/>
          </a:prstGeom>
        </p:spPr>
        <p:txBody>
          <a:bodyPr wrap="square">
            <a:spAutoFit/>
          </a:bodyPr>
          <a:lstStyle/>
          <a:p>
            <a:r>
              <a:rPr lang="en-US" sz="2000" dirty="0" smtClean="0"/>
              <a:t>At present the </a:t>
            </a:r>
            <a:r>
              <a:rPr lang="en-US" sz="2000" b="1" dirty="0" smtClean="0"/>
              <a:t>President</a:t>
            </a:r>
            <a:r>
              <a:rPr lang="en-US" sz="2000" dirty="0" smtClean="0"/>
              <a:t> is </a:t>
            </a:r>
            <a:r>
              <a:rPr lang="en-US" sz="2000" i="1" dirty="0" err="1" smtClean="0"/>
              <a:t>Vítor</a:t>
            </a:r>
            <a:r>
              <a:rPr lang="en-US" sz="2000" i="1" dirty="0" smtClean="0"/>
              <a:t> Manuel </a:t>
            </a:r>
            <a:r>
              <a:rPr lang="en-US" sz="2000" i="1" dirty="0" err="1" smtClean="0"/>
              <a:t>da</a:t>
            </a:r>
            <a:r>
              <a:rPr lang="en-US" sz="2000" i="1" dirty="0" smtClean="0"/>
              <a:t> Silva </a:t>
            </a:r>
            <a:r>
              <a:rPr lang="en-US" sz="2000" i="1" dirty="0" err="1" smtClean="0"/>
              <a:t>Caldeira</a:t>
            </a:r>
            <a:r>
              <a:rPr lang="en-US" sz="2000" dirty="0" smtClean="0"/>
              <a:t> , elected in 2007</a:t>
            </a:r>
            <a:endParaRPr lang="ru-RU" sz="20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i (1).jpg"/>
          <p:cNvPicPr>
            <a:picLocks noChangeAspect="1"/>
          </p:cNvPicPr>
          <p:nvPr/>
        </p:nvPicPr>
        <p:blipFill>
          <a:blip r:embed="rId2" cstate="print"/>
          <a:stretch>
            <a:fillRect/>
          </a:stretch>
        </p:blipFill>
        <p:spPr>
          <a:xfrm>
            <a:off x="4860032" y="3429000"/>
            <a:ext cx="4104456" cy="3125293"/>
          </a:xfrm>
          <a:prstGeom prst="rect">
            <a:avLst/>
          </a:prstGeom>
        </p:spPr>
      </p:pic>
      <p:sp>
        <p:nvSpPr>
          <p:cNvPr id="3" name="Прямоугольник 2"/>
          <p:cNvSpPr/>
          <p:nvPr/>
        </p:nvSpPr>
        <p:spPr>
          <a:xfrm>
            <a:off x="0" y="671691"/>
            <a:ext cx="4860032" cy="6186309"/>
          </a:xfrm>
          <a:prstGeom prst="rect">
            <a:avLst/>
          </a:prstGeom>
        </p:spPr>
        <p:txBody>
          <a:bodyPr wrap="square">
            <a:spAutoFit/>
          </a:bodyPr>
          <a:lstStyle/>
          <a:p>
            <a:r>
              <a:rPr lang="en-US" dirty="0" smtClean="0"/>
              <a:t>Despite its name, the Court has no judicial functions. It is rather a professional external investigatory audit agency.</a:t>
            </a:r>
            <a:r>
              <a:rPr lang="en-US" baseline="30000" dirty="0" smtClean="0">
                <a:hlinkClick r:id="rId3"/>
              </a:rPr>
              <a:t>[2]</a:t>
            </a:r>
            <a:r>
              <a:rPr lang="en-US" dirty="0" smtClean="0"/>
              <a:t> The primary role of the court is to externally check if the </a:t>
            </a:r>
            <a:r>
              <a:rPr lang="en-US" dirty="0" smtClean="0">
                <a:hlinkClick r:id="rId4" tooltip="Budget of the European Union"/>
              </a:rPr>
              <a:t>budget of the European Union</a:t>
            </a:r>
            <a:r>
              <a:rPr lang="en-US" dirty="0" smtClean="0"/>
              <a:t> has been implemented correctly, in that EU funds have been spent legally and with sound management. In doing so, the court checks the paperwork of all persons handling any income or expenditure of the Union and carries out spot checks. The court is bound to report any problems in the Court's reports for the attention of other states and institutions, these reports include its general annual report as well as specific and special reports on certain bodies and issues.</a:t>
            </a:r>
            <a:r>
              <a:rPr lang="en-US" baseline="30000" dirty="0" smtClean="0">
                <a:hlinkClick r:id="rId3"/>
              </a:rPr>
              <a:t>[3][4]</a:t>
            </a:r>
            <a:r>
              <a:rPr lang="en-US" dirty="0" smtClean="0"/>
              <a:t> The Court's decision is the basis for the </a:t>
            </a:r>
            <a:r>
              <a:rPr lang="en-US" dirty="0" smtClean="0">
                <a:hlinkClick r:id="rId5" tooltip="European Commission"/>
              </a:rPr>
              <a:t>European Commission</a:t>
            </a:r>
            <a:r>
              <a:rPr lang="en-US" dirty="0" smtClean="0"/>
              <a:t> decisions, for example: when the Court found problems in the management of EU funds in the </a:t>
            </a:r>
            <a:r>
              <a:rPr lang="en-US" dirty="0" smtClean="0">
                <a:hlinkClick r:id="rId6" tooltip="Regions of England"/>
              </a:rPr>
              <a:t>regions of England</a:t>
            </a:r>
            <a:r>
              <a:rPr lang="en-US" dirty="0" smtClean="0"/>
              <a:t>, the Commission suspended funds to those regions and prepared to fine those who did not come back up to acceptable standards.</a:t>
            </a:r>
            <a:endParaRPr lang="ru-RU" dirty="0"/>
          </a:p>
        </p:txBody>
      </p:sp>
      <p:pic>
        <p:nvPicPr>
          <p:cNvPr id="4" name="Рисунок 3" descr="i (2).jpg"/>
          <p:cNvPicPr>
            <a:picLocks noChangeAspect="1"/>
          </p:cNvPicPr>
          <p:nvPr/>
        </p:nvPicPr>
        <p:blipFill>
          <a:blip r:embed="rId7" cstate="print"/>
          <a:stretch>
            <a:fillRect/>
          </a:stretch>
        </p:blipFill>
        <p:spPr>
          <a:xfrm>
            <a:off x="5004048" y="764704"/>
            <a:ext cx="3855945" cy="2088232"/>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european_union_en.pn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2411760" y="692696"/>
            <a:ext cx="3322712" cy="845840"/>
          </a:xfrm>
        </p:spPr>
        <p:txBody>
          <a:bodyPr/>
          <a:lstStyle/>
          <a:p>
            <a:r>
              <a:rPr lang="en-US" dirty="0" smtClean="0"/>
              <a:t>       Acts</a:t>
            </a:r>
            <a:endParaRPr lang="ru-RU" dirty="0"/>
          </a:p>
        </p:txBody>
      </p:sp>
      <p:sp>
        <p:nvSpPr>
          <p:cNvPr id="4" name="Прямоугольник 3"/>
          <p:cNvSpPr/>
          <p:nvPr/>
        </p:nvSpPr>
        <p:spPr>
          <a:xfrm flipH="1">
            <a:off x="0" y="1700808"/>
            <a:ext cx="9144000" cy="4708981"/>
          </a:xfrm>
          <a:prstGeom prst="rect">
            <a:avLst/>
          </a:prstGeom>
        </p:spPr>
        <p:txBody>
          <a:bodyPr wrap="square">
            <a:spAutoFit/>
          </a:bodyPr>
          <a:lstStyle/>
          <a:p>
            <a:pPr algn="just"/>
            <a:r>
              <a:rPr lang="en-US" sz="2000" dirty="0" smtClean="0"/>
              <a:t>The main legal acts of the EU come in three forms: regulations, directives, and decisions. Regulations become law in all member states the moment they come into force, without the requirement for any implementing measures, and automatically override conflicting domestic provisions. Directives require member states to achieve a certain result while leaving them discretion as to how to achieve the result. The details of how they are to be implemented are left to member states. When the time limit for implementing directives passes, they may, under certain conditions, have direct effect in national law against member states.</a:t>
            </a:r>
          </a:p>
          <a:p>
            <a:pPr algn="just"/>
            <a:r>
              <a:rPr lang="en-US" sz="2000" dirty="0" smtClean="0"/>
              <a:t>Decisions offer an alternative to the two above modes of legislation. They are legal acts which only apply to specified individuals, companies or a particular member state. They are most often used in competition law, or on rulings on State Aid, but are also frequently used for procedural or administrative matters within the institutions. Regulations, directives, and decisions are of equal legal value and apply without any formal hierarchy.</a:t>
            </a:r>
            <a:endParaRPr lang="en-US" sz="2000" dirty="0"/>
          </a:p>
        </p:txBody>
      </p:sp>
    </p:spTree>
  </p:cSld>
  <p:clrMapOvr>
    <a:masterClrMapping/>
  </p:clrMapOvr>
  <p:transition>
    <p:wedg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836712"/>
            <a:ext cx="8229600" cy="1152128"/>
          </a:xfrm>
        </p:spPr>
        <p:txBody>
          <a:bodyPr/>
          <a:lstStyle/>
          <a:p>
            <a:r>
              <a:rPr lang="en-US" dirty="0" smtClean="0"/>
              <a:t>            </a:t>
            </a:r>
            <a:r>
              <a:rPr lang="en-US" sz="3600" dirty="0" smtClean="0"/>
              <a:t>EU in a nutshell</a:t>
            </a:r>
            <a:endParaRPr lang="ru-RU" sz="3600" dirty="0"/>
          </a:p>
        </p:txBody>
      </p:sp>
      <p:sp>
        <p:nvSpPr>
          <p:cNvPr id="3" name="Прямоугольник 2"/>
          <p:cNvSpPr/>
          <p:nvPr/>
        </p:nvSpPr>
        <p:spPr>
          <a:xfrm>
            <a:off x="0" y="1988840"/>
            <a:ext cx="8963472" cy="648072"/>
          </a:xfrm>
          <a:prstGeom prst="rect">
            <a:avLst/>
          </a:prstGeom>
        </p:spPr>
        <p:txBody>
          <a:bodyPr wrap="square">
            <a:spAutoFit/>
          </a:bodyPr>
          <a:lstStyle/>
          <a:p>
            <a:r>
              <a:rPr lang="en-US" dirty="0" smtClean="0"/>
              <a:t> The creation of a European single currency became an official objective of the     European Economic Community in 1969.</a:t>
            </a:r>
            <a:endParaRPr lang="ru-RU" dirty="0"/>
          </a:p>
        </p:txBody>
      </p:sp>
      <p:sp>
        <p:nvSpPr>
          <p:cNvPr id="4" name="Прямоугольник 3"/>
          <p:cNvSpPr/>
          <p:nvPr/>
        </p:nvSpPr>
        <p:spPr>
          <a:xfrm>
            <a:off x="0" y="2708920"/>
            <a:ext cx="9144000" cy="1477328"/>
          </a:xfrm>
          <a:prstGeom prst="rect">
            <a:avLst/>
          </a:prstGeom>
        </p:spPr>
        <p:txBody>
          <a:bodyPr wrap="square">
            <a:spAutoFit/>
          </a:bodyPr>
          <a:lstStyle/>
          <a:p>
            <a:pPr algn="just"/>
            <a:r>
              <a:rPr lang="en-US" dirty="0" smtClean="0"/>
              <a:t>The euro is designed to help build a single market by, for example: easing travel of citizens and goods, eliminating exchange rate problems, providing price transparency, creating a single financial market, price stability and low interest rates, and providing a currency used internationally and protected against shocks by the large amount of internal trade within the </a:t>
            </a:r>
            <a:r>
              <a:rPr lang="en-US" dirty="0" err="1" smtClean="0"/>
              <a:t>eurozone</a:t>
            </a:r>
            <a:r>
              <a:rPr lang="en-US" dirty="0" smtClean="0"/>
              <a:t>.</a:t>
            </a:r>
            <a:endParaRPr lang="ru-RU" dirty="0"/>
          </a:p>
        </p:txBody>
      </p:sp>
      <p:sp>
        <p:nvSpPr>
          <p:cNvPr id="8" name="Прямоугольник 7"/>
          <p:cNvSpPr/>
          <p:nvPr/>
        </p:nvSpPr>
        <p:spPr>
          <a:xfrm>
            <a:off x="0" y="4149080"/>
            <a:ext cx="8964488" cy="1200329"/>
          </a:xfrm>
          <a:prstGeom prst="rect">
            <a:avLst/>
          </a:prstGeom>
        </p:spPr>
        <p:txBody>
          <a:bodyPr wrap="square">
            <a:spAutoFit/>
          </a:bodyPr>
          <a:lstStyle/>
          <a:p>
            <a:r>
              <a:rPr lang="en-US" dirty="0" smtClean="0"/>
              <a:t>Among the many languages and dialects used in the EU, it has 23 official and working languages: Bulgarian, </a:t>
            </a:r>
            <a:r>
              <a:rPr lang="en-US" dirty="0" err="1" smtClean="0"/>
              <a:t>Czech,Danish</a:t>
            </a:r>
            <a:r>
              <a:rPr lang="en-US" dirty="0" smtClean="0"/>
              <a:t>, </a:t>
            </a:r>
            <a:r>
              <a:rPr lang="en-US" dirty="0" smtClean="0">
                <a:hlinkClick r:id="rId2" tooltip="Dutch language"/>
              </a:rPr>
              <a:t>Dutch</a:t>
            </a:r>
            <a:r>
              <a:rPr lang="en-US" dirty="0" smtClean="0"/>
              <a:t>, </a:t>
            </a:r>
            <a:r>
              <a:rPr lang="en-US" dirty="0" smtClean="0">
                <a:hlinkClick r:id="rId3" tooltip="English language"/>
              </a:rPr>
              <a:t>English</a:t>
            </a:r>
            <a:r>
              <a:rPr lang="en-US" dirty="0" smtClean="0"/>
              <a:t>, Estonian, Finnish, </a:t>
            </a:r>
            <a:r>
              <a:rPr lang="en-US" dirty="0" smtClean="0">
                <a:hlinkClick r:id="rId4" tooltip="French language"/>
              </a:rPr>
              <a:t>French</a:t>
            </a:r>
            <a:r>
              <a:rPr lang="en-US" dirty="0" smtClean="0"/>
              <a:t>, </a:t>
            </a:r>
            <a:r>
              <a:rPr lang="en-US" dirty="0" smtClean="0">
                <a:hlinkClick r:id="rId5" tooltip="German language"/>
              </a:rPr>
              <a:t>German</a:t>
            </a:r>
            <a:r>
              <a:rPr lang="en-US" dirty="0" smtClean="0"/>
              <a:t>, </a:t>
            </a:r>
            <a:r>
              <a:rPr lang="en-US" dirty="0" smtClean="0">
                <a:hlinkClick r:id="rId6" tooltip="Greek language"/>
              </a:rPr>
              <a:t>Greek</a:t>
            </a:r>
            <a:r>
              <a:rPr lang="en-US" dirty="0" smtClean="0"/>
              <a:t>, Hungarian, </a:t>
            </a:r>
            <a:r>
              <a:rPr lang="en-US" dirty="0" smtClean="0">
                <a:hlinkClick r:id="rId7" tooltip="Italian language"/>
              </a:rPr>
              <a:t>Italian</a:t>
            </a:r>
            <a:r>
              <a:rPr lang="en-US" dirty="0" smtClean="0"/>
              <a:t>, Irish, Latvian, Lithuanian, </a:t>
            </a:r>
            <a:r>
              <a:rPr lang="en-US" dirty="0" err="1" smtClean="0"/>
              <a:t>Maltese,Polish</a:t>
            </a:r>
            <a:r>
              <a:rPr lang="en-US" dirty="0" smtClean="0"/>
              <a:t>, </a:t>
            </a:r>
            <a:r>
              <a:rPr lang="en-US" dirty="0" smtClean="0">
                <a:hlinkClick r:id="rId8" tooltip="Portuguese language"/>
              </a:rPr>
              <a:t>Portuguese</a:t>
            </a:r>
            <a:r>
              <a:rPr lang="en-US" dirty="0" smtClean="0"/>
              <a:t>, Romanian, Slovak, Slovene, </a:t>
            </a:r>
            <a:r>
              <a:rPr lang="en-US" dirty="0" smtClean="0">
                <a:hlinkClick r:id="rId9" tooltip="Spanish language"/>
              </a:rPr>
              <a:t>Spanish</a:t>
            </a:r>
            <a:r>
              <a:rPr lang="en-US" dirty="0" smtClean="0"/>
              <a:t>, and Swedish</a:t>
            </a:r>
            <a:endParaRPr lang="ru-RU" dirty="0"/>
          </a:p>
        </p:txBody>
      </p:sp>
      <p:sp>
        <p:nvSpPr>
          <p:cNvPr id="9" name="Прямоугольник 8"/>
          <p:cNvSpPr/>
          <p:nvPr/>
        </p:nvSpPr>
        <p:spPr>
          <a:xfrm>
            <a:off x="0" y="5373216"/>
            <a:ext cx="9144000" cy="646331"/>
          </a:xfrm>
          <a:prstGeom prst="rect">
            <a:avLst/>
          </a:prstGeom>
        </p:spPr>
        <p:txBody>
          <a:bodyPr wrap="square">
            <a:spAutoFit/>
          </a:bodyPr>
          <a:lstStyle/>
          <a:p>
            <a:r>
              <a:rPr lang="en-US" dirty="0" smtClean="0"/>
              <a:t>Besides the 23 official languages, there are about 150 regional and minority languages, spoken by up to 50 million people</a:t>
            </a:r>
            <a:endParaRPr lang="ru-RU" dirty="0"/>
          </a:p>
        </p:txBody>
      </p:sp>
      <p:sp>
        <p:nvSpPr>
          <p:cNvPr id="10" name="Прямоугольник 9"/>
          <p:cNvSpPr/>
          <p:nvPr/>
        </p:nvSpPr>
        <p:spPr>
          <a:xfrm>
            <a:off x="0" y="5949280"/>
            <a:ext cx="9144000" cy="369332"/>
          </a:xfrm>
          <a:prstGeom prst="rect">
            <a:avLst/>
          </a:prstGeom>
        </p:spPr>
        <p:txBody>
          <a:bodyPr wrap="square">
            <a:spAutoFit/>
          </a:bodyPr>
          <a:lstStyle/>
          <a:p>
            <a:r>
              <a:rPr lang="en-US" dirty="0" smtClean="0"/>
              <a:t>The EU is a secular body with no formal connection to any religion.</a:t>
            </a:r>
            <a:endParaRPr lang="ru-R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0738f8be52e8a6d9cb4122cfc1525f6d.png"/>
          <p:cNvPicPr>
            <a:picLocks noChangeAspect="1"/>
          </p:cNvPicPr>
          <p:nvPr/>
        </p:nvPicPr>
        <p:blipFill>
          <a:blip r:embed="rId2" cstate="print"/>
          <a:stretch>
            <a:fillRect/>
          </a:stretch>
        </p:blipFill>
        <p:spPr>
          <a:xfrm>
            <a:off x="-180528" y="-171400"/>
            <a:ext cx="9324528" cy="7029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1560" y="404664"/>
            <a:ext cx="6912768" cy="2554545"/>
          </a:xfrm>
          <a:prstGeom prst="rect">
            <a:avLst/>
          </a:prstGeom>
        </p:spPr>
        <p:txBody>
          <a:bodyPr wrap="square">
            <a:spAutoFit/>
          </a:bodyPr>
          <a:lstStyle/>
          <a:p>
            <a:r>
              <a:rPr lang="en-US" sz="3200" dirty="0"/>
              <a:t>The historical roots of the European Union lie in the Second World War. Europeans are determined to prevent such killing and destruction ever happening again.</a:t>
            </a:r>
            <a:endParaRPr lang="ru-RU" sz="3200" dirty="0"/>
          </a:p>
        </p:txBody>
      </p:sp>
      <p:pic>
        <p:nvPicPr>
          <p:cNvPr id="3" name="Рисунок 2" descr="world_war_ii.jpg"/>
          <p:cNvPicPr>
            <a:picLocks noChangeAspect="1"/>
          </p:cNvPicPr>
          <p:nvPr/>
        </p:nvPicPr>
        <p:blipFill>
          <a:blip r:embed="rId2" cstate="print"/>
          <a:stretch>
            <a:fillRect/>
          </a:stretch>
        </p:blipFill>
        <p:spPr>
          <a:xfrm>
            <a:off x="3851920" y="2924944"/>
            <a:ext cx="4538363" cy="320875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ransition>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83568" y="1124744"/>
            <a:ext cx="7848872" cy="4422110"/>
          </a:xfrm>
          <a:prstGeom prst="rect">
            <a:avLst/>
          </a:prstGeom>
        </p:spPr>
        <p:txBody>
          <a:bodyPr wrap="square">
            <a:spAutoFit/>
          </a:bodyPr>
          <a:lstStyle/>
          <a:p>
            <a:r>
              <a:rPr lang="en-US" sz="3200" dirty="0" smtClean="0"/>
              <a:t>                        </a:t>
            </a:r>
            <a:r>
              <a:rPr lang="en-US" sz="3200" dirty="0" smtClean="0">
                <a:solidFill>
                  <a:srgbClr val="FF0000"/>
                </a:solidFill>
              </a:rPr>
              <a:t>EU symbols </a:t>
            </a:r>
          </a:p>
          <a:p>
            <a:r>
              <a:rPr lang="en-US" sz="2400" dirty="0" smtClean="0"/>
              <a:t>• Flag: A circle with twelve yellow stars against a blue background as a symbol of unity, solidarity and harmony among the peoples of Europe </a:t>
            </a:r>
          </a:p>
          <a:p>
            <a:r>
              <a:rPr lang="en-US" sz="2400" dirty="0" smtClean="0"/>
              <a:t>• Anthem: “Ode to Joy” by Ludwig van Beethoven </a:t>
            </a:r>
          </a:p>
          <a:p>
            <a:r>
              <a:rPr lang="en-US" sz="2400" dirty="0" smtClean="0"/>
              <a:t>• Europe Day: 9 May – day of the Schuman Declaration of 1950, which laid the foundation of the European Union </a:t>
            </a:r>
          </a:p>
          <a:p>
            <a:r>
              <a:rPr lang="en-US" sz="2400" dirty="0" smtClean="0"/>
              <a:t>• Motto: “United in diversity” – the EU countries are committed to peace and prosperity while respecting Europe's different cultures and languages</a:t>
            </a:r>
            <a:endParaRPr lang="ru-RU" sz="2400" dirty="0"/>
          </a:p>
        </p:txBody>
      </p:sp>
    </p:spTree>
  </p:cSld>
  <p:clrMapOvr>
    <a:masterClrMapping/>
  </p:clrMapOvr>
  <p:transition>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European_union_flag-2.jpg"/>
          <p:cNvPicPr>
            <a:picLocks noChangeAspect="1"/>
          </p:cNvPicPr>
          <p:nvPr/>
        </p:nvPicPr>
        <p:blipFill>
          <a:blip r:embed="rId2" cstate="print"/>
          <a:stretch>
            <a:fillRect/>
          </a:stretch>
        </p:blipFill>
        <p:spPr>
          <a:xfrm>
            <a:off x="0" y="332656"/>
            <a:ext cx="9144000" cy="6525344"/>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476672"/>
            <a:ext cx="4572000" cy="5940088"/>
          </a:xfrm>
          <a:prstGeom prst="rect">
            <a:avLst/>
          </a:prstGeom>
        </p:spPr>
        <p:txBody>
          <a:bodyPr>
            <a:spAutoFit/>
          </a:bodyPr>
          <a:lstStyle/>
          <a:p>
            <a:pPr algn="just"/>
            <a:r>
              <a:rPr lang="en-US" dirty="0" smtClean="0"/>
              <a:t>              </a:t>
            </a:r>
            <a:r>
              <a:rPr lang="en-US" sz="2000" dirty="0" smtClean="0">
                <a:solidFill>
                  <a:srgbClr val="FF0000"/>
                </a:solidFill>
              </a:rPr>
              <a:t>Political system and functioning</a:t>
            </a:r>
          </a:p>
          <a:p>
            <a:pPr algn="just"/>
            <a:r>
              <a:rPr lang="en-US" dirty="0" smtClean="0"/>
              <a:t> • The EU is a supranational alliance of sovereign states. • By virtue of the legal personality it acquired after the coming into force of the Lisbon Treaty, the EU can be a signatory to international agreements. </a:t>
            </a:r>
          </a:p>
          <a:p>
            <a:pPr algn="just"/>
            <a:r>
              <a:rPr lang="en-US" dirty="0" smtClean="0"/>
              <a:t>• The member states cede some of their decision-making powers and competences to community institutions.</a:t>
            </a:r>
          </a:p>
          <a:p>
            <a:pPr algn="just"/>
            <a:r>
              <a:rPr lang="en-US" dirty="0" smtClean="0"/>
              <a:t> • EU institutions can act in only those areas that have been defined in the treaties. In such areas the legal instruments adopted by the Commission, Council of Ministers and Parliament are legally binding on the member states and take precedence over national law. </a:t>
            </a:r>
          </a:p>
          <a:p>
            <a:pPr algn="just"/>
            <a:r>
              <a:rPr lang="en-US" dirty="0" smtClean="0"/>
              <a:t>• The member states remain responsible for areas where they have not transferred powers to the EU, unless they are unable to achieve the proposed objectives (principle of </a:t>
            </a:r>
            <a:r>
              <a:rPr lang="en-US" dirty="0" err="1" smtClean="0"/>
              <a:t>subsidiarity</a:t>
            </a:r>
            <a:r>
              <a:rPr lang="en-US" dirty="0" smtClean="0"/>
              <a:t>).</a:t>
            </a:r>
            <a:endParaRPr lang="ru-RU" dirty="0"/>
          </a:p>
        </p:txBody>
      </p:sp>
      <p:sp>
        <p:nvSpPr>
          <p:cNvPr id="3" name="Прямоугольник 2"/>
          <p:cNvSpPr/>
          <p:nvPr/>
        </p:nvSpPr>
        <p:spPr>
          <a:xfrm>
            <a:off x="4572000" y="3861048"/>
            <a:ext cx="4572000" cy="2739211"/>
          </a:xfrm>
          <a:prstGeom prst="rect">
            <a:avLst/>
          </a:prstGeom>
        </p:spPr>
        <p:txBody>
          <a:bodyPr>
            <a:spAutoFit/>
          </a:bodyPr>
          <a:lstStyle/>
          <a:p>
            <a:r>
              <a:rPr lang="en-US" sz="2800" dirty="0" smtClean="0">
                <a:solidFill>
                  <a:srgbClr val="FF0000"/>
                </a:solidFill>
              </a:rPr>
              <a:t>Composition and election</a:t>
            </a:r>
          </a:p>
          <a:p>
            <a:r>
              <a:rPr lang="en-US" dirty="0" smtClean="0"/>
              <a:t> • 28 Commissioners: one per EU member state, among them the Commission President and the Vice-Presidents </a:t>
            </a:r>
          </a:p>
          <a:p>
            <a:r>
              <a:rPr lang="en-US" dirty="0" smtClean="0"/>
              <a:t>• The Commission President is nominated by the European Council and elected by the Parliament. Commissioners are appointed by national governments. Parliament approves the election.</a:t>
            </a:r>
            <a:endParaRPr lang="ru-RU" dirty="0"/>
          </a:p>
        </p:txBody>
      </p:sp>
      <p:pic>
        <p:nvPicPr>
          <p:cNvPr id="4" name="Рисунок 3" descr="stock-vector-welcome-to-european-union-stamp-european-union-stamp-european-union-seal-european-union-european-444287302.jpg"/>
          <p:cNvPicPr>
            <a:picLocks noChangeAspect="1"/>
          </p:cNvPicPr>
          <p:nvPr/>
        </p:nvPicPr>
        <p:blipFill>
          <a:blip r:embed="rId2" cstate="print"/>
          <a:stretch>
            <a:fillRect/>
          </a:stretch>
        </p:blipFill>
        <p:spPr>
          <a:xfrm>
            <a:off x="4788024" y="476672"/>
            <a:ext cx="3960982" cy="3384376"/>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WHO IS THE PRESIDENT??</a:t>
            </a:r>
            <a:endParaRPr lang="ru-RU" dirty="0"/>
          </a:p>
        </p:txBody>
      </p:sp>
      <p:sp>
        <p:nvSpPr>
          <p:cNvPr id="3" name="Прямоугольник 2"/>
          <p:cNvSpPr/>
          <p:nvPr/>
        </p:nvSpPr>
        <p:spPr>
          <a:xfrm>
            <a:off x="179512" y="2780928"/>
            <a:ext cx="8712968" cy="2862322"/>
          </a:xfrm>
          <a:prstGeom prst="rect">
            <a:avLst/>
          </a:prstGeom>
          <a:ln>
            <a:solidFill>
              <a:srgbClr val="FF0000"/>
            </a:solidFill>
          </a:ln>
        </p:spPr>
        <p:txBody>
          <a:bodyPr wrap="square">
            <a:spAutoFit/>
          </a:bodyPr>
          <a:lstStyle/>
          <a:p>
            <a:r>
              <a:rPr lang="en-US" sz="2000" b="1" dirty="0" smtClean="0"/>
              <a:t>President of the European Union (or President of Europe) does not exist. </a:t>
            </a:r>
          </a:p>
          <a:p>
            <a:endParaRPr lang="en-US" sz="2000" dirty="0" smtClean="0"/>
          </a:p>
          <a:p>
            <a:r>
              <a:rPr lang="en-US" sz="2000" dirty="0" smtClean="0"/>
              <a:t>Nevertheless, the term is often misused to mean any of:</a:t>
            </a:r>
          </a:p>
          <a:p>
            <a:r>
              <a:rPr lang="en-US" sz="2000" dirty="0" smtClean="0">
                <a:hlinkClick r:id="rId2" tooltip="President of the European Council"/>
              </a:rPr>
              <a:t>President of the European Council</a:t>
            </a:r>
            <a:r>
              <a:rPr lang="en-US" sz="2000" dirty="0" smtClean="0"/>
              <a:t> (since 1 December 2014, </a:t>
            </a:r>
            <a:r>
              <a:rPr lang="en-US" sz="2000" dirty="0" smtClean="0">
                <a:hlinkClick r:id="rId3" tooltip="Donald Tusk"/>
              </a:rPr>
              <a:t>Donald Tusk</a:t>
            </a:r>
            <a:r>
              <a:rPr lang="en-US" sz="2000" dirty="0" smtClean="0"/>
              <a:t>)</a:t>
            </a:r>
          </a:p>
          <a:p>
            <a:r>
              <a:rPr lang="en-US" sz="2000" dirty="0" smtClean="0">
                <a:hlinkClick r:id="rId4" tooltip="President of the European Commission"/>
              </a:rPr>
              <a:t>President of the European Commission</a:t>
            </a:r>
            <a:r>
              <a:rPr lang="en-US" sz="2000" dirty="0" smtClean="0"/>
              <a:t> (since 1 November 2014, </a:t>
            </a:r>
            <a:r>
              <a:rPr lang="en-US" sz="2000" dirty="0" smtClean="0">
                <a:hlinkClick r:id="rId5" tooltip="Jean-Claude Juncker"/>
              </a:rPr>
              <a:t>Jean-Claude </a:t>
            </a:r>
            <a:r>
              <a:rPr lang="en-US" sz="2000" dirty="0" err="1" smtClean="0">
                <a:hlinkClick r:id="rId5" tooltip="Jean-Claude Juncker"/>
              </a:rPr>
              <a:t>Juncker</a:t>
            </a:r>
            <a:r>
              <a:rPr lang="en-US" sz="2000" dirty="0" smtClean="0"/>
              <a:t>)</a:t>
            </a:r>
          </a:p>
          <a:p>
            <a:r>
              <a:rPr lang="en-US" sz="2000" dirty="0" smtClean="0">
                <a:hlinkClick r:id="rId6" tooltip="President of the European Parliament"/>
              </a:rPr>
              <a:t>President of the European Parliament</a:t>
            </a:r>
            <a:r>
              <a:rPr lang="en-US" sz="2000" dirty="0" smtClean="0"/>
              <a:t> (since 1 July 2014, </a:t>
            </a:r>
            <a:r>
              <a:rPr lang="en-US" sz="2000" dirty="0" smtClean="0">
                <a:hlinkClick r:id="rId7" tooltip="Martin Schulz"/>
              </a:rPr>
              <a:t>Martin Schulz</a:t>
            </a:r>
            <a:r>
              <a:rPr lang="en-US" sz="2000" dirty="0" smtClean="0"/>
              <a:t>)</a:t>
            </a:r>
          </a:p>
          <a:p>
            <a:r>
              <a:rPr lang="en-US" sz="2000" dirty="0" smtClean="0">
                <a:solidFill>
                  <a:srgbClr val="FF0000"/>
                </a:solidFill>
                <a:hlinkClick r:id="rId8" tooltip="Presidency of the Council of the European Union"/>
              </a:rPr>
              <a:t>Presidency of the Council of the European Union</a:t>
            </a:r>
            <a:endParaRPr lang="en-US" sz="2000" dirty="0">
              <a:solidFill>
                <a:srgbClr val="FF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6247864"/>
          </a:xfrm>
          <a:prstGeom prst="rect">
            <a:avLst/>
          </a:prstGeom>
        </p:spPr>
        <p:txBody>
          <a:bodyPr wrap="square">
            <a:spAutoFit/>
          </a:bodyPr>
          <a:lstStyle/>
          <a:p>
            <a:r>
              <a:rPr lang="en-US" sz="3200" dirty="0" smtClean="0"/>
              <a:t>         </a:t>
            </a:r>
          </a:p>
          <a:p>
            <a:r>
              <a:rPr lang="en-US" sz="3200" dirty="0" smtClean="0"/>
              <a:t>        The European Union has seven institutions: </a:t>
            </a:r>
            <a:endParaRPr lang="ru-RU" sz="3200" dirty="0" smtClean="0"/>
          </a:p>
          <a:p>
            <a:r>
              <a:rPr lang="en-US" sz="2400" dirty="0" smtClean="0"/>
              <a:t>              </a:t>
            </a:r>
          </a:p>
          <a:p>
            <a:r>
              <a:rPr lang="en-US" sz="2400" dirty="0" smtClean="0"/>
              <a:t>The European Parliament</a:t>
            </a:r>
          </a:p>
          <a:p>
            <a:endParaRPr lang="en-US" sz="2400" dirty="0" smtClean="0">
              <a:solidFill>
                <a:srgbClr val="C00000"/>
              </a:solidFill>
            </a:endParaRPr>
          </a:p>
          <a:p>
            <a:r>
              <a:rPr lang="en-US" sz="2400" dirty="0" smtClean="0"/>
              <a:t>The Council of the European Union</a:t>
            </a:r>
            <a:endParaRPr lang="ru-RU" sz="2400" dirty="0" smtClean="0"/>
          </a:p>
          <a:p>
            <a:endParaRPr lang="ru-RU" sz="2400" dirty="0" smtClean="0"/>
          </a:p>
          <a:p>
            <a:r>
              <a:rPr lang="en-US" sz="2400" dirty="0" smtClean="0"/>
              <a:t>The European Commission, </a:t>
            </a:r>
            <a:endParaRPr lang="ru-RU" sz="2400" dirty="0" smtClean="0"/>
          </a:p>
          <a:p>
            <a:endParaRPr lang="ru-RU" sz="2400" dirty="0" smtClean="0"/>
          </a:p>
          <a:p>
            <a:r>
              <a:rPr lang="en-US" sz="2400" dirty="0" smtClean="0"/>
              <a:t>The European Council </a:t>
            </a:r>
            <a:endParaRPr lang="ru-RU" sz="2400" dirty="0" smtClean="0"/>
          </a:p>
          <a:p>
            <a:endParaRPr lang="en-US" sz="2400" dirty="0" smtClean="0"/>
          </a:p>
          <a:p>
            <a:r>
              <a:rPr lang="en-US" sz="2400" dirty="0" smtClean="0"/>
              <a:t>The</a:t>
            </a:r>
            <a:r>
              <a:rPr lang="ru-RU" sz="2400" dirty="0" smtClean="0"/>
              <a:t> </a:t>
            </a:r>
            <a:r>
              <a:rPr lang="en-US" sz="2400" dirty="0" smtClean="0"/>
              <a:t>European Central Bank, </a:t>
            </a:r>
            <a:endParaRPr lang="ru-RU" sz="2400" dirty="0" smtClean="0"/>
          </a:p>
          <a:p>
            <a:endParaRPr lang="en-US" sz="2400" dirty="0" smtClean="0"/>
          </a:p>
          <a:p>
            <a:r>
              <a:rPr lang="en-US" sz="2400" dirty="0" smtClean="0"/>
              <a:t>The Court of Justice of the European Union </a:t>
            </a:r>
            <a:endParaRPr lang="ru-RU" sz="2400" dirty="0" smtClean="0"/>
          </a:p>
          <a:p>
            <a:endParaRPr lang="en-US" sz="2400" dirty="0" smtClean="0"/>
          </a:p>
          <a:p>
            <a:r>
              <a:rPr lang="en-US" sz="2400" dirty="0" smtClean="0"/>
              <a:t> The European Court of Auditors. </a:t>
            </a:r>
            <a:endParaRPr lang="ru-RU" sz="2400" dirty="0" smtClean="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Городская">
  <a:themeElements>
    <a:clrScheme name="Городская">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Городская">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Городская">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195</TotalTime>
  <Words>634</Words>
  <Application>Microsoft Office PowerPoint</Application>
  <PresentationFormat>Экран (4:3)</PresentationFormat>
  <Paragraphs>113</Paragraphs>
  <Slides>21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21</vt:i4>
      </vt:variant>
    </vt:vector>
  </HeadingPairs>
  <TitlesOfParts>
    <vt:vector size="22" baseType="lpstr">
      <vt:lpstr>Городская</vt:lpstr>
      <vt:lpstr>     The European Union</vt:lpstr>
      <vt:lpstr>Слайд 2</vt:lpstr>
      <vt:lpstr>Слайд 3</vt:lpstr>
      <vt:lpstr>Слайд 4</vt:lpstr>
      <vt:lpstr>Слайд 5</vt:lpstr>
      <vt:lpstr>Слайд 6</vt:lpstr>
      <vt:lpstr>Слайд 7</vt:lpstr>
      <vt:lpstr>WHO IS THE PRESIDENT??</vt:lpstr>
      <vt:lpstr>Слайд 9</vt:lpstr>
      <vt:lpstr>Слайд 10</vt:lpstr>
      <vt:lpstr>Слайд 11</vt:lpstr>
      <vt:lpstr>Слайд 12</vt:lpstr>
      <vt:lpstr>Слайд 13</vt:lpstr>
      <vt:lpstr>Слайд 14</vt:lpstr>
      <vt:lpstr>Слайд 15</vt:lpstr>
      <vt:lpstr>Слайд 16</vt:lpstr>
      <vt:lpstr>Слайд 17</vt:lpstr>
      <vt:lpstr>The EU Court of Auditors</vt:lpstr>
      <vt:lpstr>Слайд 19</vt:lpstr>
      <vt:lpstr>       Acts</vt:lpstr>
      <vt:lpstr>            EU in a nutshell</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European Union</dc:title>
  <dc:creator>Алёна Никишина</dc:creator>
  <cp:lastModifiedBy>Айгерим Советхановна</cp:lastModifiedBy>
  <cp:revision>24</cp:revision>
  <dcterms:created xsi:type="dcterms:W3CDTF">2016-09-27T22:22:19Z</dcterms:created>
  <dcterms:modified xsi:type="dcterms:W3CDTF">2020-03-28T09:37:40Z</dcterms:modified>
</cp:coreProperties>
</file>